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rels" ContentType="application/vnd.openxmlformats-package.relationships+xml"/>
  <Default Extension="xml" ContentType="application/xml"/>
  <Default Extension="vml" ContentType="application/vnd.openxmlformats-officedocument.vmlDrawing"/>
  <Default Extension="avi" ContentType="video/avi"/>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2"/>
  </p:notesMasterIdLst>
  <p:sldIdLst>
    <p:sldId id="256" r:id="rId2"/>
    <p:sldId id="305" r:id="rId3"/>
    <p:sldId id="257" r:id="rId4"/>
    <p:sldId id="258" r:id="rId5"/>
    <p:sldId id="323" r:id="rId6"/>
    <p:sldId id="322" r:id="rId7"/>
    <p:sldId id="276" r:id="rId8"/>
    <p:sldId id="304" r:id="rId9"/>
    <p:sldId id="313" r:id="rId10"/>
    <p:sldId id="306" r:id="rId11"/>
    <p:sldId id="307" r:id="rId12"/>
    <p:sldId id="308" r:id="rId13"/>
    <p:sldId id="309" r:id="rId14"/>
    <p:sldId id="310" r:id="rId15"/>
    <p:sldId id="311" r:id="rId16"/>
    <p:sldId id="312" r:id="rId17"/>
    <p:sldId id="295" r:id="rId18"/>
    <p:sldId id="296" r:id="rId19"/>
    <p:sldId id="317" r:id="rId20"/>
    <p:sldId id="318" r:id="rId21"/>
    <p:sldId id="314" r:id="rId22"/>
    <p:sldId id="297" r:id="rId23"/>
    <p:sldId id="315" r:id="rId24"/>
    <p:sldId id="298" r:id="rId25"/>
    <p:sldId id="316" r:id="rId26"/>
    <p:sldId id="299" r:id="rId27"/>
    <p:sldId id="319" r:id="rId28"/>
    <p:sldId id="320" r:id="rId29"/>
    <p:sldId id="321" r:id="rId30"/>
    <p:sldId id="300" r:id="rId31"/>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vertBarState="maximized">
    <p:restoredLeft sz="17930" autoAdjust="0"/>
    <p:restoredTop sz="87918" autoAdjust="0"/>
  </p:normalViewPr>
  <p:slideViewPr>
    <p:cSldViewPr>
      <p:cViewPr>
        <p:scale>
          <a:sx n="75" d="100"/>
          <a:sy n="75" d="100"/>
        </p:scale>
        <p:origin x="-748" y="-152"/>
      </p:cViewPr>
      <p:guideLst>
        <p:guide orient="horz" pos="162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22828FC-4692-4022-82F4-DDF2F409E00C}" type="datetimeFigureOut">
              <a:rPr lang="en-US" smtClean="0"/>
              <a:t>6/12/2019</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B4FB4B1-039E-4A84-B166-45D1230B39F0}" type="slidenum">
              <a:rPr lang="en-US" smtClean="0"/>
              <a:t>‹#›</a:t>
            </a:fld>
            <a:endParaRPr lang="en-US"/>
          </a:p>
        </p:txBody>
      </p:sp>
    </p:spTree>
    <p:extLst>
      <p:ext uri="{BB962C8B-B14F-4D97-AF65-F5344CB8AC3E}">
        <p14:creationId xmlns:p14="http://schemas.microsoft.com/office/powerpoint/2010/main" val="7040978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B4FB4B1-039E-4A84-B166-45D1230B39F0}" type="slidenum">
              <a:rPr lang="en-US" smtClean="0"/>
              <a:t>21</a:t>
            </a:fld>
            <a:endParaRPr lang="en-US"/>
          </a:p>
        </p:txBody>
      </p:sp>
    </p:spTree>
    <p:extLst>
      <p:ext uri="{BB962C8B-B14F-4D97-AF65-F5344CB8AC3E}">
        <p14:creationId xmlns:p14="http://schemas.microsoft.com/office/powerpoint/2010/main" val="18490621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mtClean="0"/>
              <a:t> </a:t>
            </a:r>
            <a:endParaRPr lang="en-US"/>
          </a:p>
        </p:txBody>
      </p:sp>
      <p:sp>
        <p:nvSpPr>
          <p:cNvPr id="4" name="Slide Number Placeholder 3"/>
          <p:cNvSpPr>
            <a:spLocks noGrp="1"/>
          </p:cNvSpPr>
          <p:nvPr>
            <p:ph type="sldNum" sz="quarter" idx="10"/>
          </p:nvPr>
        </p:nvSpPr>
        <p:spPr/>
        <p:txBody>
          <a:bodyPr/>
          <a:lstStyle/>
          <a:p>
            <a:fld id="{0B4FB4B1-039E-4A84-B166-45D1230B39F0}" type="slidenum">
              <a:rPr lang="en-US" smtClean="0"/>
              <a:t>22</a:t>
            </a:fld>
            <a:endParaRPr lang="en-US"/>
          </a:p>
        </p:txBody>
      </p:sp>
    </p:spTree>
    <p:extLst>
      <p:ext uri="{BB962C8B-B14F-4D97-AF65-F5344CB8AC3E}">
        <p14:creationId xmlns:p14="http://schemas.microsoft.com/office/powerpoint/2010/main" val="17154437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B4FB4B1-039E-4A84-B166-45D1230B39F0}" type="slidenum">
              <a:rPr lang="en-US" smtClean="0"/>
              <a:t>24</a:t>
            </a:fld>
            <a:endParaRPr lang="en-US"/>
          </a:p>
        </p:txBody>
      </p:sp>
    </p:spTree>
    <p:extLst>
      <p:ext uri="{BB962C8B-B14F-4D97-AF65-F5344CB8AC3E}">
        <p14:creationId xmlns:p14="http://schemas.microsoft.com/office/powerpoint/2010/main" val="39776804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B4FB4B1-039E-4A84-B166-45D1230B39F0}" type="slidenum">
              <a:rPr lang="en-US" smtClean="0"/>
              <a:t>25</a:t>
            </a:fld>
            <a:endParaRPr lang="en-US"/>
          </a:p>
        </p:txBody>
      </p:sp>
    </p:spTree>
    <p:extLst>
      <p:ext uri="{BB962C8B-B14F-4D97-AF65-F5344CB8AC3E}">
        <p14:creationId xmlns:p14="http://schemas.microsoft.com/office/powerpoint/2010/main" val="9376586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6/12/2019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6/12/2019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6/12/2019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6/12/2019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6/12/2019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6/12/2019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6/12/2019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6/12/2019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6/12/2019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6/12/2019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6/12/2019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6/12/2019</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avi"/><Relationship Id="rId1" Type="http://schemas.microsoft.com/office/2007/relationships/media" Target="../media/media1.avi"/><Relationship Id="rId5" Type="http://schemas.openxmlformats.org/officeDocument/2006/relationships/image" Target="../media/image8.png"/><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4.jpe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vmlDrawing" Target="../drawings/vmlDrawing1.vml"/><Relationship Id="rId5" Type="http://schemas.openxmlformats.org/officeDocument/2006/relationships/image" Target="../media/image5.png"/><Relationship Id="rId4" Type="http://schemas.openxmlformats.org/officeDocument/2006/relationships/oleObject" Target="../embeddings/oleObject1.bin"/></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descr="Top"/>
          <p:cNvPicPr>
            <a:picLocks noChangeAspect="1" noChangeArrowheads="1"/>
          </p:cNvPicPr>
          <p:nvPr/>
        </p:nvPicPr>
        <p:blipFill>
          <a:blip r:embed="rId2"/>
          <a:srcRect/>
          <a:stretch>
            <a:fillRect/>
          </a:stretch>
        </p:blipFill>
        <p:spPr bwMode="auto">
          <a:xfrm>
            <a:off x="0" y="0"/>
            <a:ext cx="9144000" cy="66675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p:cNvSpPr txBox="1"/>
          <p:nvPr/>
        </p:nvSpPr>
        <p:spPr>
          <a:xfrm>
            <a:off x="127000" y="2155964"/>
            <a:ext cx="3048000" cy="707886"/>
          </a:xfrm>
          <a:prstGeom prst="rect">
            <a:avLst/>
          </a:prstGeom>
          <a:noFill/>
        </p:spPr>
        <p:txBody>
          <a:bodyPr wrap="square" rtlCol="0">
            <a:spAutoFit/>
          </a:bodyPr>
          <a:lstStyle/>
          <a:p>
            <a:pPr algn="ctr"/>
            <a:r>
              <a:rPr lang="vi-VN" sz="2000" b="1" smtClean="0">
                <a:solidFill>
                  <a:srgbClr val="FF0000"/>
                </a:solidFill>
                <a:latin typeface="Times New Roman" panose="02020603050405020304" pitchFamily="18" charset="0"/>
                <a:cs typeface="Times New Roman" panose="02020603050405020304" pitchFamily="18" charset="0"/>
              </a:rPr>
              <a:t>TỔNG QUAN</a:t>
            </a:r>
            <a:endParaRPr lang="vi-VN" sz="2000" b="1" smtClean="0">
              <a:solidFill>
                <a:srgbClr val="FF0000"/>
              </a:solidFill>
              <a:latin typeface="Times New Roman" panose="02020603050405020304" pitchFamily="18" charset="0"/>
              <a:cs typeface="Times New Roman" panose="02020603050405020304" pitchFamily="18" charset="0"/>
            </a:endParaRPr>
          </a:p>
          <a:p>
            <a:pPr algn="ctr"/>
            <a:r>
              <a:rPr lang="en-US" sz="2000" b="1" smtClean="0">
                <a:solidFill>
                  <a:srgbClr val="FF0000"/>
                </a:solidFill>
                <a:latin typeface="Times New Roman" panose="02020603050405020304" pitchFamily="18" charset="0"/>
                <a:cs typeface="Times New Roman" panose="02020603050405020304" pitchFamily="18" charset="0"/>
              </a:rPr>
              <a:t> XE VÔ TUYẾN ĐIỆN</a:t>
            </a:r>
            <a:endParaRPr lang="en-US" sz="2000" b="1">
              <a:solidFill>
                <a:srgbClr val="FF0000"/>
              </a:solidFill>
              <a:latin typeface="Times New Roman" panose="02020603050405020304" pitchFamily="18" charset="0"/>
              <a:cs typeface="Times New Roman" panose="02020603050405020304" pitchFamily="18" charset="0"/>
            </a:endParaRPr>
          </a:p>
        </p:txBody>
      </p:sp>
      <p:pic>
        <p:nvPicPr>
          <p:cNvPr id="1026" name="Picture 2" descr="D:\ANH IPHONE\284.4.19\IMG_3197.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25800" y="666750"/>
            <a:ext cx="5969000" cy="4476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602400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descr="Top"/>
          <p:cNvPicPr>
            <a:picLocks noChangeAspect="1" noChangeArrowheads="1"/>
          </p:cNvPicPr>
          <p:nvPr/>
        </p:nvPicPr>
        <p:blipFill>
          <a:blip r:embed="rId4"/>
          <a:srcRect/>
          <a:stretch>
            <a:fillRect/>
          </a:stretch>
        </p:blipFill>
        <p:spPr bwMode="auto">
          <a:xfrm>
            <a:off x="0" y="0"/>
            <a:ext cx="9144000" cy="66675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p:nvSpPr>
        <p:spPr>
          <a:xfrm>
            <a:off x="3928272" y="828989"/>
            <a:ext cx="5215728" cy="4308872"/>
          </a:xfrm>
          <a:prstGeom prst="rect">
            <a:avLst/>
          </a:prstGeom>
        </p:spPr>
        <p:txBody>
          <a:bodyPr wrap="square">
            <a:spAutoFit/>
          </a:bodyPr>
          <a:lstStyle/>
          <a:p>
            <a:pPr marL="228594" indent="-228594" algn="just">
              <a:spcBef>
                <a:spcPts val="600"/>
              </a:spcBef>
              <a:buFont typeface="Arial" charset="0"/>
              <a:buChar char="•"/>
            </a:pPr>
            <a:r>
              <a:rPr lang="en-US">
                <a:latin typeface="Times New Roman" panose="02020603050405020304" pitchFamily="18" charset="0"/>
                <a:ea typeface="Arial" charset="0"/>
                <a:cs typeface="Times New Roman" panose="02020603050405020304" pitchFamily="18" charset="0"/>
              </a:rPr>
              <a:t>Máy thu phát vô tuyến điện sóng ngắn nhảy tần công nghệ </a:t>
            </a:r>
            <a:r>
              <a:rPr lang="en-US" smtClean="0">
                <a:latin typeface="Times New Roman" panose="02020603050405020304" pitchFamily="18" charset="0"/>
                <a:ea typeface="Arial" charset="0"/>
                <a:cs typeface="Times New Roman" panose="02020603050405020304" pitchFamily="18" charset="0"/>
              </a:rPr>
              <a:t>vô tuyến điện cấu hình mềm SDR</a:t>
            </a:r>
            <a:endParaRPr lang="en-US">
              <a:latin typeface="Times New Roman" panose="02020603050405020304" pitchFamily="18" charset="0"/>
              <a:ea typeface="Arial" charset="0"/>
              <a:cs typeface="Times New Roman" panose="02020603050405020304" pitchFamily="18" charset="0"/>
            </a:endParaRPr>
          </a:p>
          <a:p>
            <a:pPr marL="228594" indent="-228594" algn="just">
              <a:spcBef>
                <a:spcPts val="600"/>
              </a:spcBef>
              <a:buFont typeface="Arial" charset="0"/>
              <a:buChar char="•"/>
            </a:pPr>
            <a:r>
              <a:rPr lang="en-US">
                <a:latin typeface="Times New Roman" panose="02020603050405020304" pitchFamily="18" charset="0"/>
                <a:ea typeface="Arial" charset="0"/>
                <a:cs typeface="Times New Roman" panose="02020603050405020304" pitchFamily="18" charset="0"/>
              </a:rPr>
              <a:t>Trang bị cho tàu Hải quân, xe thông tin cơ động, trạm thông tin…</a:t>
            </a:r>
          </a:p>
          <a:p>
            <a:pPr marL="228594" indent="-228594" algn="just">
              <a:spcBef>
                <a:spcPts val="600"/>
              </a:spcBef>
              <a:buFont typeface="Arial" charset="0"/>
              <a:buChar char="•"/>
            </a:pPr>
            <a:r>
              <a:rPr lang="en-US">
                <a:latin typeface="Times New Roman" panose="02020603050405020304" pitchFamily="18" charset="0"/>
                <a:ea typeface="Arial" charset="0"/>
                <a:cs typeface="Times New Roman" panose="02020603050405020304" pitchFamily="18" charset="0"/>
              </a:rPr>
              <a:t>Có chế độ tự động thiết lập kênh truyền </a:t>
            </a:r>
            <a:r>
              <a:rPr lang="en-US" smtClean="0">
                <a:latin typeface="Times New Roman" panose="02020603050405020304" pitchFamily="18" charset="0"/>
                <a:ea typeface="Arial" charset="0"/>
                <a:cs typeface="Times New Roman" panose="02020603050405020304" pitchFamily="18" charset="0"/>
              </a:rPr>
              <a:t>ALE-3G</a:t>
            </a:r>
            <a:endParaRPr lang="en-US">
              <a:latin typeface="Times New Roman" panose="02020603050405020304" pitchFamily="18" charset="0"/>
              <a:ea typeface="Arial" charset="0"/>
              <a:cs typeface="Times New Roman" panose="02020603050405020304" pitchFamily="18" charset="0"/>
            </a:endParaRPr>
          </a:p>
          <a:p>
            <a:pPr marL="228594" indent="-228594" algn="just">
              <a:spcBef>
                <a:spcPts val="600"/>
              </a:spcBef>
              <a:buFont typeface="Arial" charset="0"/>
              <a:buChar char="•"/>
            </a:pPr>
            <a:r>
              <a:rPr lang="en-US">
                <a:latin typeface="Times New Roman" panose="02020603050405020304" pitchFamily="18" charset="0"/>
                <a:ea typeface="Arial" charset="0"/>
                <a:cs typeface="Times New Roman" panose="02020603050405020304" pitchFamily="18" charset="0"/>
              </a:rPr>
              <a:t>Cung cấp tính năng thoại, tin nhắn, định vị, truyền ảnh chiến trường.</a:t>
            </a:r>
          </a:p>
          <a:p>
            <a:pPr marL="228594" indent="-228594" algn="just">
              <a:spcBef>
                <a:spcPts val="600"/>
              </a:spcBef>
              <a:buFont typeface="Arial" charset="0"/>
              <a:buChar char="•"/>
            </a:pPr>
            <a:r>
              <a:rPr lang="en-US" smtClean="0">
                <a:latin typeface="Times New Roman" panose="02020603050405020304" pitchFamily="18" charset="0"/>
                <a:ea typeface="Arial" charset="0"/>
                <a:cs typeface="Times New Roman" panose="02020603050405020304" pitchFamily="18" charset="0"/>
              </a:rPr>
              <a:t>Soạn thảo, gửi nhận tin nhắn nhanh trực tiếp từ bàn phím.</a:t>
            </a:r>
            <a:endParaRPr lang="en-US">
              <a:latin typeface="Times New Roman" panose="02020603050405020304" pitchFamily="18" charset="0"/>
              <a:ea typeface="Arial" charset="0"/>
              <a:cs typeface="Times New Roman" panose="02020603050405020304" pitchFamily="18" charset="0"/>
            </a:endParaRPr>
          </a:p>
          <a:p>
            <a:pPr marL="228594" indent="-228594" algn="just">
              <a:spcBef>
                <a:spcPts val="600"/>
              </a:spcBef>
              <a:buFont typeface="Arial" charset="0"/>
              <a:buChar char="•"/>
            </a:pPr>
            <a:r>
              <a:rPr lang="en-US">
                <a:latin typeface="Times New Roman" panose="02020603050405020304" pitchFamily="18" charset="0"/>
                <a:ea typeface="Arial" charset="0"/>
                <a:cs typeface="Times New Roman" panose="02020603050405020304" pitchFamily="18" charset="0"/>
              </a:rPr>
              <a:t>Tích hợp mã hóa bảo mật bên trong.</a:t>
            </a:r>
          </a:p>
          <a:p>
            <a:pPr marL="228594" indent="-228594" algn="just">
              <a:spcBef>
                <a:spcPts val="600"/>
              </a:spcBef>
              <a:buFont typeface="Arial" charset="0"/>
              <a:buChar char="•"/>
            </a:pPr>
            <a:r>
              <a:rPr lang="en-US">
                <a:latin typeface="Times New Roman" panose="02020603050405020304" pitchFamily="18" charset="0"/>
                <a:ea typeface="Arial" charset="0"/>
                <a:cs typeface="Times New Roman" panose="02020603050405020304" pitchFamily="18" charset="0"/>
              </a:rPr>
              <a:t>Hỗ trợ gắn mô đun cơ yếu bảo mật bên ngoài.</a:t>
            </a:r>
          </a:p>
          <a:p>
            <a:pPr marL="228594" indent="-228594" algn="just">
              <a:spcBef>
                <a:spcPts val="600"/>
              </a:spcBef>
              <a:buFont typeface="Arial" charset="0"/>
              <a:buChar char="•"/>
            </a:pPr>
            <a:r>
              <a:rPr lang="en-US">
                <a:latin typeface="Times New Roman" panose="02020603050405020304" pitchFamily="18" charset="0"/>
                <a:ea typeface="Arial" charset="0"/>
                <a:cs typeface="Times New Roman" panose="02020603050405020304" pitchFamily="18" charset="0"/>
              </a:rPr>
              <a:t>Cự ly liên lạc đến 2000km.</a:t>
            </a:r>
          </a:p>
          <a:p>
            <a:pPr marL="228594" indent="-228594" algn="just">
              <a:spcBef>
                <a:spcPts val="600"/>
              </a:spcBef>
              <a:buFont typeface="Arial" charset="0"/>
              <a:buChar char="•"/>
            </a:pPr>
            <a:r>
              <a:rPr lang="en-US">
                <a:latin typeface="Times New Roman" panose="02020603050405020304" pitchFamily="18" charset="0"/>
                <a:ea typeface="Arial" charset="0"/>
                <a:cs typeface="Times New Roman" panose="02020603050405020304" pitchFamily="18" charset="0"/>
              </a:rPr>
              <a:t>Hỗ trợ điều khiển xa đến 5km.</a:t>
            </a:r>
            <a:endParaRPr lang="en-US" dirty="0">
              <a:latin typeface="Times New Roman" panose="02020603050405020304" pitchFamily="18" charset="0"/>
              <a:ea typeface="Arial" charset="0"/>
              <a:cs typeface="Times New Roman" panose="02020603050405020304" pitchFamily="18" charset="0"/>
            </a:endParaRPr>
          </a:p>
        </p:txBody>
      </p:sp>
      <p:pic>
        <p:nvPicPr>
          <p:cNvPr id="4" name="untitled.96">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cstate="print"/>
          <a:stretch>
            <a:fillRect/>
          </a:stretch>
        </p:blipFill>
        <p:spPr>
          <a:xfrm>
            <a:off x="86563" y="1809750"/>
            <a:ext cx="3841709" cy="2168585"/>
          </a:xfrm>
          <a:prstGeom prst="rect">
            <a:avLst/>
          </a:prstGeom>
        </p:spPr>
      </p:pic>
      <p:sp>
        <p:nvSpPr>
          <p:cNvPr id="6" name="Rectangle 5"/>
          <p:cNvSpPr/>
          <p:nvPr/>
        </p:nvSpPr>
        <p:spPr>
          <a:xfrm>
            <a:off x="0" y="742950"/>
            <a:ext cx="3307637" cy="369332"/>
          </a:xfrm>
          <a:prstGeom prst="rect">
            <a:avLst/>
          </a:prstGeom>
        </p:spPr>
        <p:txBody>
          <a:bodyPr wrap="none">
            <a:spAutoFit/>
          </a:bodyPr>
          <a:lstStyle/>
          <a:p>
            <a:r>
              <a:rPr lang="vi-VN" b="1" smtClean="0">
                <a:solidFill>
                  <a:srgbClr val="FF0000"/>
                </a:solidFill>
                <a:latin typeface="Times New Roman" panose="02020603050405020304" pitchFamily="18" charset="0"/>
                <a:cs typeface="Times New Roman" panose="02020603050405020304" pitchFamily="18" charset="0"/>
              </a:rPr>
              <a:t>3.</a:t>
            </a:r>
            <a:r>
              <a:rPr lang="en-US" b="1" smtClean="0">
                <a:solidFill>
                  <a:srgbClr val="FF0000"/>
                </a:solidFill>
                <a:latin typeface="Times New Roman" panose="02020603050405020304" pitchFamily="18" charset="0"/>
                <a:cs typeface="Times New Roman" panose="02020603050405020304" pitchFamily="18" charset="0"/>
              </a:rPr>
              <a:t>1. Thiết </a:t>
            </a:r>
            <a:r>
              <a:rPr lang="en-US" b="1">
                <a:solidFill>
                  <a:srgbClr val="FF0000"/>
                </a:solidFill>
                <a:latin typeface="Times New Roman" panose="02020603050405020304" pitchFamily="18" charset="0"/>
                <a:cs typeface="Times New Roman" panose="02020603050405020304" pitchFamily="18" charset="0"/>
              </a:rPr>
              <a:t>bị VTĐsn VRS-631/S</a:t>
            </a:r>
          </a:p>
        </p:txBody>
      </p:sp>
    </p:spTree>
    <p:extLst>
      <p:ext uri="{BB962C8B-B14F-4D97-AF65-F5344CB8AC3E}">
        <p14:creationId xmlns:p14="http://schemas.microsoft.com/office/powerpoint/2010/main" val="3315512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03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80000">
                <p:cTn id="12" repeatCount="indefinite" fill="hold" display="0">
                  <p:stCondLst>
                    <p:cond delay="indefinite"/>
                  </p:stCondLst>
                </p:cTn>
                <p:tgtEl>
                  <p:spTgt spid="4"/>
                </p:tgtEl>
              </p:cMediaNode>
            </p:vide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descr="Top"/>
          <p:cNvPicPr>
            <a:picLocks noChangeAspect="1" noChangeArrowheads="1"/>
          </p:cNvPicPr>
          <p:nvPr/>
        </p:nvPicPr>
        <p:blipFill>
          <a:blip r:embed="rId2"/>
          <a:srcRect/>
          <a:stretch>
            <a:fillRect/>
          </a:stretch>
        </p:blipFill>
        <p:spPr bwMode="auto">
          <a:xfrm>
            <a:off x="0" y="0"/>
            <a:ext cx="9144000" cy="66675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3" name="Table 2"/>
          <p:cNvGraphicFramePr>
            <a:graphicFrameLocks noGrp="1"/>
          </p:cNvGraphicFramePr>
          <p:nvPr>
            <p:extLst>
              <p:ext uri="{D42A27DB-BD31-4B8C-83A1-F6EECF244321}">
                <p14:modId xmlns:p14="http://schemas.microsoft.com/office/powerpoint/2010/main" val="871027222"/>
              </p:ext>
            </p:extLst>
          </p:nvPr>
        </p:nvGraphicFramePr>
        <p:xfrm>
          <a:off x="1486800" y="819150"/>
          <a:ext cx="6170400" cy="4144365"/>
        </p:xfrm>
        <a:graphic>
          <a:graphicData uri="http://schemas.openxmlformats.org/drawingml/2006/table">
            <a:tbl>
              <a:tblPr firstRow="1" bandRow="1">
                <a:tableStyleId>{F5AB1C69-6EDB-4FF4-983F-18BD219EF322}</a:tableStyleId>
              </a:tblPr>
              <a:tblGrid>
                <a:gridCol w="1883281">
                  <a:extLst>
                    <a:ext uri="{9D8B030D-6E8A-4147-A177-3AD203B41FA5}">
                      <a16:colId xmlns="" xmlns:a16="http://schemas.microsoft.com/office/drawing/2014/main" val="20000"/>
                    </a:ext>
                  </a:extLst>
                </a:gridCol>
                <a:gridCol w="4287119">
                  <a:extLst>
                    <a:ext uri="{9D8B030D-6E8A-4147-A177-3AD203B41FA5}">
                      <a16:colId xmlns="" xmlns:a16="http://schemas.microsoft.com/office/drawing/2014/main" val="20001"/>
                    </a:ext>
                  </a:extLst>
                </a:gridCol>
              </a:tblGrid>
              <a:tr h="211565">
                <a:tc gridSpan="2">
                  <a:txBody>
                    <a:bodyPr/>
                    <a:lstStyle/>
                    <a:p>
                      <a:pPr algn="l"/>
                      <a:r>
                        <a:rPr lang="en-US" sz="1300" b="1" i="0" dirty="0">
                          <a:solidFill>
                            <a:schemeClr val="tx1"/>
                          </a:solidFill>
                          <a:latin typeface="Arial" charset="0"/>
                          <a:ea typeface="Arial" charset="0"/>
                          <a:cs typeface="Arial" charset="0"/>
                        </a:rPr>
                        <a:t>CHỈ TIÊU KỸ THUẬT CHÍNH</a:t>
                      </a:r>
                      <a:endParaRPr lang="en-US" sz="1900" b="1" i="0" dirty="0">
                        <a:solidFill>
                          <a:schemeClr val="tx1"/>
                        </a:solidFill>
                        <a:latin typeface="Arial" charset="0"/>
                        <a:ea typeface="Arial" charset="0"/>
                        <a:cs typeface="Arial" charset="0"/>
                      </a:endParaRPr>
                    </a:p>
                  </a:txBody>
                  <a:tcPr marL="121920" marR="121920" marT="60960" marB="60960" anchor="ctr"/>
                </a:tc>
                <a:tc hMerge="1">
                  <a:txBody>
                    <a:bodyPr/>
                    <a:lstStyle/>
                    <a:p>
                      <a:endParaRPr lang="en-US"/>
                    </a:p>
                  </a:txBody>
                  <a:tcPr/>
                </a:tc>
                <a:extLst>
                  <a:ext uri="{0D108BD9-81ED-4DB2-BD59-A6C34878D82A}">
                    <a16:rowId xmlns="" xmlns:a16="http://schemas.microsoft.com/office/drawing/2014/main" val="10000"/>
                  </a:ext>
                </a:extLst>
              </a:tr>
              <a:tr h="363965">
                <a:tc>
                  <a:txBody>
                    <a:bodyPr/>
                    <a:lstStyle/>
                    <a:p>
                      <a:r>
                        <a:rPr lang="en-US" sz="1400" b="0" i="0">
                          <a:latin typeface="Arial" charset="0"/>
                          <a:ea typeface="Arial" charset="0"/>
                          <a:cs typeface="Arial" charset="0"/>
                        </a:rPr>
                        <a:t>Dải tần hoạt động</a:t>
                      </a:r>
                    </a:p>
                  </a:txBody>
                  <a:tcPr marL="121920" marR="121920" marT="60960" marB="60960" anchor="ctr"/>
                </a:tc>
                <a:tc>
                  <a:txBody>
                    <a:bodyPr/>
                    <a:lstStyle/>
                    <a:p>
                      <a:r>
                        <a:rPr lang="en-US" sz="1400" b="0" i="0" dirty="0">
                          <a:latin typeface="Arial" charset="0"/>
                          <a:ea typeface="Arial" charset="0"/>
                          <a:cs typeface="Arial" charset="0"/>
                        </a:rPr>
                        <a:t>1,5÷</a:t>
                      </a:r>
                      <a:r>
                        <a:rPr lang="en-US" sz="1400" b="0" i="0" baseline="0" dirty="0">
                          <a:latin typeface="Arial" charset="0"/>
                          <a:ea typeface="Arial" charset="0"/>
                          <a:cs typeface="Arial" charset="0"/>
                        </a:rPr>
                        <a:t> 30 MHz</a:t>
                      </a:r>
                      <a:endParaRPr lang="en-US" sz="1400" b="0" i="0" dirty="0">
                        <a:latin typeface="Arial" charset="0"/>
                        <a:ea typeface="Arial" charset="0"/>
                        <a:cs typeface="Arial" charset="0"/>
                      </a:endParaRPr>
                    </a:p>
                  </a:txBody>
                  <a:tcPr marL="121920" marR="121920" marT="60960" marB="60960" anchor="ctr"/>
                </a:tc>
                <a:extLst>
                  <a:ext uri="{0D108BD9-81ED-4DB2-BD59-A6C34878D82A}">
                    <a16:rowId xmlns="" xmlns:a16="http://schemas.microsoft.com/office/drawing/2014/main" val="10001"/>
                  </a:ext>
                </a:extLst>
              </a:tr>
              <a:tr h="363965">
                <a:tc>
                  <a:txBody>
                    <a:bodyPr/>
                    <a:lstStyle/>
                    <a:p>
                      <a:r>
                        <a:rPr lang="en-US" sz="1400" b="0" i="0" dirty="0" err="1">
                          <a:latin typeface="Arial" charset="0"/>
                          <a:ea typeface="Arial" charset="0"/>
                          <a:cs typeface="Arial" charset="0"/>
                        </a:rPr>
                        <a:t>Công</a:t>
                      </a:r>
                      <a:r>
                        <a:rPr lang="en-US" sz="1400" b="0" i="0" baseline="0" dirty="0">
                          <a:latin typeface="Arial" charset="0"/>
                          <a:ea typeface="Arial" charset="0"/>
                          <a:cs typeface="Arial" charset="0"/>
                        </a:rPr>
                        <a:t> </a:t>
                      </a:r>
                      <a:r>
                        <a:rPr lang="en-US" sz="1400" b="0" i="0" baseline="0" dirty="0" err="1">
                          <a:latin typeface="Arial" charset="0"/>
                          <a:ea typeface="Arial" charset="0"/>
                          <a:cs typeface="Arial" charset="0"/>
                        </a:rPr>
                        <a:t>suất</a:t>
                      </a:r>
                      <a:endParaRPr lang="en-US" sz="1400" b="0" i="0" dirty="0">
                        <a:latin typeface="Arial" charset="0"/>
                        <a:ea typeface="Arial" charset="0"/>
                        <a:cs typeface="Arial" charset="0"/>
                      </a:endParaRPr>
                    </a:p>
                  </a:txBody>
                  <a:tcPr marL="121920" marR="121920" marT="60960" marB="60960" anchor="ctr"/>
                </a:tc>
                <a:tc>
                  <a:txBody>
                    <a:bodyPr/>
                    <a:lstStyle/>
                    <a:p>
                      <a:r>
                        <a:rPr lang="en-US" sz="1400" b="0" i="0" smtClean="0">
                          <a:latin typeface="Arial" charset="0"/>
                          <a:ea typeface="Arial" charset="0"/>
                          <a:cs typeface="Arial" charset="0"/>
                        </a:rPr>
                        <a:t> Cao:</a:t>
                      </a:r>
                      <a:r>
                        <a:rPr lang="en-US" sz="1400" b="0" i="0" baseline="0" smtClean="0">
                          <a:latin typeface="Arial" charset="0"/>
                          <a:ea typeface="Arial" charset="0"/>
                          <a:cs typeface="Arial" charset="0"/>
                        </a:rPr>
                        <a:t> </a:t>
                      </a:r>
                      <a:r>
                        <a:rPr lang="en-US" sz="1400" b="0" i="0" smtClean="0">
                          <a:latin typeface="Arial" charset="0"/>
                          <a:ea typeface="Arial" charset="0"/>
                          <a:cs typeface="Arial" charset="0"/>
                        </a:rPr>
                        <a:t>125W TB:</a:t>
                      </a:r>
                      <a:r>
                        <a:rPr lang="en-US" sz="1400" b="0" i="0" baseline="0" smtClean="0">
                          <a:latin typeface="Arial" charset="0"/>
                          <a:ea typeface="Arial" charset="0"/>
                          <a:cs typeface="Arial" charset="0"/>
                        </a:rPr>
                        <a:t> 80, 50 W Thấp: 20 W</a:t>
                      </a:r>
                      <a:endParaRPr lang="en-US" sz="1400" b="0" i="0" dirty="0">
                        <a:latin typeface="Arial" charset="0"/>
                        <a:ea typeface="Arial" charset="0"/>
                        <a:cs typeface="Arial" charset="0"/>
                      </a:endParaRPr>
                    </a:p>
                  </a:txBody>
                  <a:tcPr marL="121920" marR="121920" marT="60960" marB="60960" anchor="ctr"/>
                </a:tc>
                <a:extLst>
                  <a:ext uri="{0D108BD9-81ED-4DB2-BD59-A6C34878D82A}">
                    <a16:rowId xmlns="" xmlns:a16="http://schemas.microsoft.com/office/drawing/2014/main" val="10002"/>
                  </a:ext>
                </a:extLst>
              </a:tr>
              <a:tr h="363965">
                <a:tc>
                  <a:txBody>
                    <a:bodyPr/>
                    <a:lstStyle/>
                    <a:p>
                      <a:r>
                        <a:rPr lang="en-US" sz="1400" b="0" i="0" dirty="0" err="1">
                          <a:latin typeface="Arial" charset="0"/>
                          <a:ea typeface="Arial" charset="0"/>
                          <a:cs typeface="Arial" charset="0"/>
                        </a:rPr>
                        <a:t>Giãn</a:t>
                      </a:r>
                      <a:r>
                        <a:rPr lang="en-US" sz="1400" b="0" i="0" dirty="0">
                          <a:latin typeface="Arial" charset="0"/>
                          <a:ea typeface="Arial" charset="0"/>
                          <a:cs typeface="Arial" charset="0"/>
                        </a:rPr>
                        <a:t> </a:t>
                      </a:r>
                      <a:r>
                        <a:rPr lang="en-US" sz="1400" b="0" i="0" dirty="0" err="1">
                          <a:latin typeface="Arial" charset="0"/>
                          <a:ea typeface="Arial" charset="0"/>
                          <a:cs typeface="Arial" charset="0"/>
                        </a:rPr>
                        <a:t>cách</a:t>
                      </a:r>
                      <a:r>
                        <a:rPr lang="en-US" sz="1400" b="0" i="0" dirty="0">
                          <a:latin typeface="Arial" charset="0"/>
                          <a:ea typeface="Arial" charset="0"/>
                          <a:cs typeface="Arial" charset="0"/>
                        </a:rPr>
                        <a:t> </a:t>
                      </a:r>
                      <a:r>
                        <a:rPr lang="en-US" sz="1400" b="0" i="0" dirty="0" err="1">
                          <a:latin typeface="Arial" charset="0"/>
                          <a:ea typeface="Arial" charset="0"/>
                          <a:cs typeface="Arial" charset="0"/>
                        </a:rPr>
                        <a:t>kênh</a:t>
                      </a:r>
                      <a:endParaRPr lang="en-US" sz="1400" b="0" i="0" dirty="0">
                        <a:latin typeface="Arial" charset="0"/>
                        <a:ea typeface="Arial" charset="0"/>
                        <a:cs typeface="Arial" charset="0"/>
                      </a:endParaRPr>
                    </a:p>
                  </a:txBody>
                  <a:tcPr marL="121920" marR="121920" marT="60960" marB="60960" anchor="ctr"/>
                </a:tc>
                <a:tc>
                  <a:txBody>
                    <a:bodyPr/>
                    <a:lstStyle/>
                    <a:p>
                      <a:r>
                        <a:rPr lang="en-US" sz="1400" b="0" i="0" dirty="0">
                          <a:latin typeface="Arial" charset="0"/>
                          <a:ea typeface="Arial" charset="0"/>
                          <a:cs typeface="Arial" charset="0"/>
                        </a:rPr>
                        <a:t>100 Hz</a:t>
                      </a:r>
                    </a:p>
                  </a:txBody>
                  <a:tcPr marL="121920" marR="121920" marT="60960" marB="60960" anchor="ctr"/>
                </a:tc>
                <a:extLst>
                  <a:ext uri="{0D108BD9-81ED-4DB2-BD59-A6C34878D82A}">
                    <a16:rowId xmlns="" xmlns:a16="http://schemas.microsoft.com/office/drawing/2014/main" val="10003"/>
                  </a:ext>
                </a:extLst>
              </a:tr>
              <a:tr h="363965">
                <a:tc>
                  <a:txBody>
                    <a:bodyPr/>
                    <a:lstStyle/>
                    <a:p>
                      <a:r>
                        <a:rPr lang="en-US" sz="1400" b="0" i="0">
                          <a:latin typeface="Arial" charset="0"/>
                          <a:ea typeface="Arial" charset="0"/>
                          <a:cs typeface="Arial" charset="0"/>
                        </a:rPr>
                        <a:t>Số kênh đặt trước</a:t>
                      </a:r>
                    </a:p>
                  </a:txBody>
                  <a:tcPr marL="121920" marR="121920" marT="60960" marB="60960" anchor="ctr"/>
                </a:tc>
                <a:tc>
                  <a:txBody>
                    <a:bodyPr/>
                    <a:lstStyle/>
                    <a:p>
                      <a:r>
                        <a:rPr lang="en-US" sz="1400" b="0" i="0" dirty="0">
                          <a:latin typeface="Arial" charset="0"/>
                          <a:ea typeface="Arial" charset="0"/>
                          <a:cs typeface="Arial" charset="0"/>
                        </a:rPr>
                        <a:t>200 </a:t>
                      </a:r>
                      <a:r>
                        <a:rPr lang="en-US" sz="1400" b="0" i="0" dirty="0" err="1">
                          <a:latin typeface="Arial" charset="0"/>
                          <a:ea typeface="Arial" charset="0"/>
                          <a:cs typeface="Arial" charset="0"/>
                        </a:rPr>
                        <a:t>kênh</a:t>
                      </a:r>
                      <a:endParaRPr lang="en-US" sz="1400" b="0" i="0" dirty="0">
                        <a:latin typeface="Arial" charset="0"/>
                        <a:ea typeface="Arial" charset="0"/>
                        <a:cs typeface="Arial" charset="0"/>
                      </a:endParaRPr>
                    </a:p>
                  </a:txBody>
                  <a:tcPr marL="121920" marR="121920" marT="60960" marB="60960" anchor="ctr"/>
                </a:tc>
                <a:extLst>
                  <a:ext uri="{0D108BD9-81ED-4DB2-BD59-A6C34878D82A}">
                    <a16:rowId xmlns="" xmlns:a16="http://schemas.microsoft.com/office/drawing/2014/main" val="10004"/>
                  </a:ext>
                </a:extLst>
              </a:tr>
              <a:tr h="363965">
                <a:tc>
                  <a:txBody>
                    <a:bodyPr/>
                    <a:lstStyle/>
                    <a:p>
                      <a:r>
                        <a:rPr lang="en-US" sz="1400" b="0" i="0" dirty="0" err="1">
                          <a:latin typeface="Arial" charset="0"/>
                          <a:ea typeface="Arial" charset="0"/>
                          <a:cs typeface="Arial" charset="0"/>
                        </a:rPr>
                        <a:t>Dạng</a:t>
                      </a:r>
                      <a:r>
                        <a:rPr lang="en-US" sz="1400" b="0" i="0" dirty="0">
                          <a:latin typeface="Arial" charset="0"/>
                          <a:ea typeface="Arial" charset="0"/>
                          <a:cs typeface="Arial" charset="0"/>
                        </a:rPr>
                        <a:t> </a:t>
                      </a:r>
                      <a:r>
                        <a:rPr lang="en-US" sz="1400" b="0" i="0" dirty="0" err="1">
                          <a:latin typeface="Arial" charset="0"/>
                          <a:ea typeface="Arial" charset="0"/>
                          <a:cs typeface="Arial" charset="0"/>
                        </a:rPr>
                        <a:t>điều</a:t>
                      </a:r>
                      <a:r>
                        <a:rPr lang="en-US" sz="1400" b="0" i="0" dirty="0">
                          <a:latin typeface="Arial" charset="0"/>
                          <a:ea typeface="Arial" charset="0"/>
                          <a:cs typeface="Arial" charset="0"/>
                        </a:rPr>
                        <a:t> </a:t>
                      </a:r>
                      <a:r>
                        <a:rPr lang="en-US" sz="1400" b="0" i="0" dirty="0" err="1">
                          <a:latin typeface="Arial" charset="0"/>
                          <a:ea typeface="Arial" charset="0"/>
                          <a:cs typeface="Arial" charset="0"/>
                        </a:rPr>
                        <a:t>chế</a:t>
                      </a:r>
                      <a:endParaRPr lang="en-US" sz="1400" b="0" i="0" dirty="0">
                        <a:latin typeface="Arial" charset="0"/>
                        <a:ea typeface="Arial" charset="0"/>
                        <a:cs typeface="Arial" charset="0"/>
                      </a:endParaRPr>
                    </a:p>
                  </a:txBody>
                  <a:tcPr marL="121920" marR="121920" marT="60960" marB="60960" anchor="ctr"/>
                </a:tc>
                <a:tc>
                  <a:txBody>
                    <a:bodyPr/>
                    <a:lstStyle/>
                    <a:p>
                      <a:r>
                        <a:rPr lang="en-US" sz="1400" b="0" i="0" dirty="0">
                          <a:latin typeface="Arial" charset="0"/>
                          <a:ea typeface="Arial" charset="0"/>
                          <a:cs typeface="Arial" charset="0"/>
                        </a:rPr>
                        <a:t>SSB, CW, MPSK</a:t>
                      </a:r>
                    </a:p>
                  </a:txBody>
                  <a:tcPr marL="121920" marR="121920" marT="60960" marB="60960" anchor="ctr"/>
                </a:tc>
                <a:extLst>
                  <a:ext uri="{0D108BD9-81ED-4DB2-BD59-A6C34878D82A}">
                    <a16:rowId xmlns="" xmlns:a16="http://schemas.microsoft.com/office/drawing/2014/main" val="10005"/>
                  </a:ext>
                </a:extLst>
              </a:tr>
              <a:tr h="363965">
                <a:tc>
                  <a:txBody>
                    <a:bodyPr/>
                    <a:lstStyle/>
                    <a:p>
                      <a:r>
                        <a:rPr lang="en-US" sz="1400" b="0" i="0" dirty="0" err="1">
                          <a:latin typeface="Arial" charset="0"/>
                          <a:ea typeface="Arial" charset="0"/>
                          <a:cs typeface="Arial" charset="0"/>
                        </a:rPr>
                        <a:t>Tốc</a:t>
                      </a:r>
                      <a:r>
                        <a:rPr lang="en-US" sz="1400" b="0" i="0" dirty="0">
                          <a:latin typeface="Arial" charset="0"/>
                          <a:ea typeface="Arial" charset="0"/>
                          <a:cs typeface="Arial" charset="0"/>
                        </a:rPr>
                        <a:t> </a:t>
                      </a:r>
                      <a:r>
                        <a:rPr lang="en-US" sz="1400" b="0" i="0" dirty="0" err="1">
                          <a:latin typeface="Arial" charset="0"/>
                          <a:ea typeface="Arial" charset="0"/>
                          <a:cs typeface="Arial" charset="0"/>
                        </a:rPr>
                        <a:t>độ</a:t>
                      </a:r>
                      <a:r>
                        <a:rPr lang="en-US" sz="1400" b="0" i="0" dirty="0">
                          <a:latin typeface="Arial" charset="0"/>
                          <a:ea typeface="Arial" charset="0"/>
                          <a:cs typeface="Arial" charset="0"/>
                        </a:rPr>
                        <a:t> </a:t>
                      </a:r>
                      <a:r>
                        <a:rPr lang="en-US" sz="1400" b="0" i="0" dirty="0" err="1">
                          <a:latin typeface="Arial" charset="0"/>
                          <a:ea typeface="Arial" charset="0"/>
                          <a:cs typeface="Arial" charset="0"/>
                        </a:rPr>
                        <a:t>nhảy</a:t>
                      </a:r>
                      <a:r>
                        <a:rPr lang="en-US" sz="1400" b="0" i="0" dirty="0">
                          <a:latin typeface="Arial" charset="0"/>
                          <a:ea typeface="Arial" charset="0"/>
                          <a:cs typeface="Arial" charset="0"/>
                        </a:rPr>
                        <a:t> </a:t>
                      </a:r>
                      <a:r>
                        <a:rPr lang="en-US" sz="1400" b="0" i="0" dirty="0" err="1">
                          <a:latin typeface="Arial" charset="0"/>
                          <a:ea typeface="Arial" charset="0"/>
                          <a:cs typeface="Arial" charset="0"/>
                        </a:rPr>
                        <a:t>tần</a:t>
                      </a:r>
                      <a:endParaRPr lang="en-US" sz="1400" b="0" i="0" dirty="0">
                        <a:latin typeface="Arial" charset="0"/>
                        <a:ea typeface="Arial" charset="0"/>
                        <a:cs typeface="Arial" charset="0"/>
                      </a:endParaRPr>
                    </a:p>
                  </a:txBody>
                  <a:tcPr marL="121920" marR="121920" marT="60960" marB="60960" anchor="ctr"/>
                </a:tc>
                <a:tc>
                  <a:txBody>
                    <a:bodyPr/>
                    <a:lstStyle/>
                    <a:p>
                      <a:r>
                        <a:rPr lang="en-US" sz="1400" dirty="0">
                          <a:latin typeface="Arial" charset="0"/>
                          <a:ea typeface="Arial" charset="0"/>
                          <a:cs typeface="Arial" charset="0"/>
                        </a:rPr>
                        <a:t>5, 10, 20 </a:t>
                      </a:r>
                      <a:r>
                        <a:rPr lang="en-US" sz="1400" dirty="0" err="1">
                          <a:latin typeface="Arial" charset="0"/>
                          <a:ea typeface="Arial" charset="0"/>
                          <a:cs typeface="Arial" charset="0"/>
                        </a:rPr>
                        <a:t>lần</a:t>
                      </a:r>
                      <a:r>
                        <a:rPr lang="en-US" sz="1400" dirty="0">
                          <a:latin typeface="Arial" charset="0"/>
                          <a:ea typeface="Arial" charset="0"/>
                          <a:cs typeface="Arial" charset="0"/>
                        </a:rPr>
                        <a:t>/</a:t>
                      </a:r>
                      <a:r>
                        <a:rPr lang="en-US" sz="1400" dirty="0" err="1">
                          <a:latin typeface="Arial" charset="0"/>
                          <a:ea typeface="Arial" charset="0"/>
                          <a:cs typeface="Arial" charset="0"/>
                        </a:rPr>
                        <a:t>giây</a:t>
                      </a:r>
                      <a:endParaRPr lang="en-US" sz="1400" b="0" i="0" dirty="0">
                        <a:latin typeface="Arial" charset="0"/>
                        <a:ea typeface="Arial" charset="0"/>
                        <a:cs typeface="Arial" charset="0"/>
                      </a:endParaRPr>
                    </a:p>
                  </a:txBody>
                  <a:tcPr marL="121920" marR="121920" marT="60960" marB="60960" anchor="ctr"/>
                </a:tc>
                <a:extLst>
                  <a:ext uri="{0D108BD9-81ED-4DB2-BD59-A6C34878D82A}">
                    <a16:rowId xmlns="" xmlns:a16="http://schemas.microsoft.com/office/drawing/2014/main" val="10006"/>
                  </a:ext>
                </a:extLst>
              </a:tr>
              <a:tr h="363965">
                <a:tc>
                  <a:txBody>
                    <a:bodyPr/>
                    <a:lstStyle/>
                    <a:p>
                      <a:r>
                        <a:rPr lang="en-US" sz="1400" b="0" i="0" dirty="0" err="1">
                          <a:latin typeface="Arial" charset="0"/>
                          <a:ea typeface="Arial" charset="0"/>
                          <a:cs typeface="Arial" charset="0"/>
                        </a:rPr>
                        <a:t>Nguồn</a:t>
                      </a:r>
                      <a:r>
                        <a:rPr lang="en-US" sz="1400" b="0" i="0" dirty="0">
                          <a:latin typeface="Arial" charset="0"/>
                          <a:ea typeface="Arial" charset="0"/>
                          <a:cs typeface="Arial" charset="0"/>
                        </a:rPr>
                        <a:t> </a:t>
                      </a:r>
                      <a:r>
                        <a:rPr lang="en-US" sz="1400" b="0" i="0" dirty="0" err="1">
                          <a:latin typeface="Arial" charset="0"/>
                          <a:ea typeface="Arial" charset="0"/>
                          <a:cs typeface="Arial" charset="0"/>
                        </a:rPr>
                        <a:t>cấp</a:t>
                      </a:r>
                      <a:endParaRPr lang="en-US" sz="1400" b="0" i="0" dirty="0">
                        <a:latin typeface="Arial" charset="0"/>
                        <a:ea typeface="Arial" charset="0"/>
                        <a:cs typeface="Arial" charset="0"/>
                      </a:endParaRPr>
                    </a:p>
                  </a:txBody>
                  <a:tcPr marL="121920" marR="121920" marT="60960" marB="60960" anchor="ctr"/>
                </a:tc>
                <a:tc>
                  <a:txBody>
                    <a:bodyPr/>
                    <a:lstStyle/>
                    <a:p>
                      <a:r>
                        <a:rPr lang="en-US" sz="1400" b="0" i="0" dirty="0">
                          <a:latin typeface="Arial" charset="0"/>
                          <a:ea typeface="Arial" charset="0"/>
                          <a:cs typeface="Arial" charset="0"/>
                        </a:rPr>
                        <a:t>AC220V/DC12V/DC24V</a:t>
                      </a:r>
                    </a:p>
                  </a:txBody>
                  <a:tcPr marL="121920" marR="121920" marT="60960" marB="60960" anchor="ctr"/>
                </a:tc>
                <a:extLst>
                  <a:ext uri="{0D108BD9-81ED-4DB2-BD59-A6C34878D82A}">
                    <a16:rowId xmlns="" xmlns:a16="http://schemas.microsoft.com/office/drawing/2014/main" val="10007"/>
                  </a:ext>
                </a:extLst>
              </a:tr>
              <a:tr h="363965">
                <a:tc>
                  <a:txBody>
                    <a:bodyPr/>
                    <a:lstStyle/>
                    <a:p>
                      <a:r>
                        <a:rPr lang="en-US" sz="1400" b="0" i="0" dirty="0" err="1">
                          <a:latin typeface="Arial" charset="0"/>
                          <a:ea typeface="Arial" charset="0"/>
                          <a:cs typeface="Arial" charset="0"/>
                        </a:rPr>
                        <a:t>Kích</a:t>
                      </a:r>
                      <a:r>
                        <a:rPr lang="en-US" sz="1400" b="0" i="0" dirty="0">
                          <a:latin typeface="Arial" charset="0"/>
                          <a:ea typeface="Arial" charset="0"/>
                          <a:cs typeface="Arial" charset="0"/>
                        </a:rPr>
                        <a:t> </a:t>
                      </a:r>
                      <a:r>
                        <a:rPr lang="en-US" sz="1400" b="0" i="0" dirty="0" err="1">
                          <a:latin typeface="Arial" charset="0"/>
                          <a:ea typeface="Arial" charset="0"/>
                          <a:cs typeface="Arial" charset="0"/>
                        </a:rPr>
                        <a:t>thước</a:t>
                      </a:r>
                      <a:endParaRPr lang="en-US" sz="1400" b="0" i="0" dirty="0">
                        <a:latin typeface="Arial" charset="0"/>
                        <a:ea typeface="Arial" charset="0"/>
                        <a:cs typeface="Arial" charset="0"/>
                      </a:endParaRPr>
                    </a:p>
                  </a:txBody>
                  <a:tcPr marL="121920" marR="121920" marT="60960" marB="60960" anchor="ctr"/>
                </a:tc>
                <a:tc>
                  <a:txBody>
                    <a:bodyPr/>
                    <a:lstStyle/>
                    <a:p>
                      <a:r>
                        <a:rPr lang="en-US" sz="1400" b="0" i="0" dirty="0">
                          <a:latin typeface="Arial" charset="0"/>
                          <a:ea typeface="Arial" charset="0"/>
                          <a:cs typeface="Arial" charset="0"/>
                        </a:rPr>
                        <a:t>342mm x 310mm x 130mm (</a:t>
                      </a:r>
                      <a:r>
                        <a:rPr lang="en-US" sz="1400" b="0" i="0" dirty="0" err="1">
                          <a:latin typeface="Arial" charset="0"/>
                          <a:ea typeface="Arial" charset="0"/>
                          <a:cs typeface="Arial" charset="0"/>
                        </a:rPr>
                        <a:t>thân</a:t>
                      </a:r>
                      <a:r>
                        <a:rPr lang="en-US" sz="1400" b="0" i="0" baseline="0" dirty="0">
                          <a:latin typeface="Arial" charset="0"/>
                          <a:ea typeface="Arial" charset="0"/>
                          <a:cs typeface="Arial" charset="0"/>
                        </a:rPr>
                        <a:t> </a:t>
                      </a:r>
                      <a:r>
                        <a:rPr lang="en-US" sz="1400" b="0" i="0" baseline="0" dirty="0" err="1">
                          <a:latin typeface="Arial" charset="0"/>
                          <a:ea typeface="Arial" charset="0"/>
                          <a:cs typeface="Arial" charset="0"/>
                        </a:rPr>
                        <a:t>máy</a:t>
                      </a:r>
                      <a:r>
                        <a:rPr lang="en-US" sz="1400" b="0" i="0" dirty="0">
                          <a:latin typeface="Arial" charset="0"/>
                          <a:ea typeface="Arial" charset="0"/>
                          <a:cs typeface="Arial" charset="0"/>
                        </a:rPr>
                        <a:t>)</a:t>
                      </a:r>
                    </a:p>
                  </a:txBody>
                  <a:tcPr marL="121920" marR="121920" marT="60960" marB="60960" anchor="ctr"/>
                </a:tc>
                <a:extLst>
                  <a:ext uri="{0D108BD9-81ED-4DB2-BD59-A6C34878D82A}">
                    <a16:rowId xmlns="" xmlns:a16="http://schemas.microsoft.com/office/drawing/2014/main" val="10008"/>
                  </a:ext>
                </a:extLst>
              </a:tr>
              <a:tr h="363965">
                <a:tc>
                  <a:txBody>
                    <a:bodyPr/>
                    <a:lstStyle/>
                    <a:p>
                      <a:r>
                        <a:rPr lang="en-US" sz="1400" b="0" i="0">
                          <a:latin typeface="Arial" charset="0"/>
                          <a:ea typeface="Arial" charset="0"/>
                          <a:cs typeface="Arial" charset="0"/>
                        </a:rPr>
                        <a:t>Khối lượng</a:t>
                      </a:r>
                    </a:p>
                  </a:txBody>
                  <a:tcPr marL="121920" marR="121920" marT="60960" marB="60960" anchor="ctr"/>
                </a:tc>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1400" b="0" i="0" dirty="0">
                          <a:latin typeface="Arial" charset="0"/>
                          <a:ea typeface="Arial" charset="0"/>
                          <a:cs typeface="Arial" charset="0"/>
                        </a:rPr>
                        <a:t>≤ 15kg (</a:t>
                      </a:r>
                      <a:r>
                        <a:rPr lang="en-US" sz="1400" b="0" i="0" dirty="0" err="1">
                          <a:latin typeface="Arial" charset="0"/>
                          <a:ea typeface="Arial" charset="0"/>
                          <a:cs typeface="Arial" charset="0"/>
                        </a:rPr>
                        <a:t>thân</a:t>
                      </a:r>
                      <a:r>
                        <a:rPr lang="en-US" sz="1400" b="0" i="0" baseline="0" dirty="0">
                          <a:latin typeface="Arial" charset="0"/>
                          <a:ea typeface="Arial" charset="0"/>
                          <a:cs typeface="Arial" charset="0"/>
                        </a:rPr>
                        <a:t> </a:t>
                      </a:r>
                      <a:r>
                        <a:rPr lang="en-US" sz="1400" b="0" i="0" baseline="0" dirty="0" err="1">
                          <a:latin typeface="Arial" charset="0"/>
                          <a:ea typeface="Arial" charset="0"/>
                          <a:cs typeface="Arial" charset="0"/>
                        </a:rPr>
                        <a:t>máy</a:t>
                      </a:r>
                      <a:r>
                        <a:rPr lang="en-US" sz="1400" b="0" i="0" dirty="0">
                          <a:latin typeface="Arial" charset="0"/>
                          <a:ea typeface="Arial" charset="0"/>
                          <a:cs typeface="Arial" charset="0"/>
                        </a:rPr>
                        <a:t>)</a:t>
                      </a:r>
                    </a:p>
                  </a:txBody>
                  <a:tcPr marL="121920" marR="121920" marT="60960" marB="60960" anchor="ctr"/>
                </a:tc>
                <a:extLst>
                  <a:ext uri="{0D108BD9-81ED-4DB2-BD59-A6C34878D82A}">
                    <a16:rowId xmlns="" xmlns:a16="http://schemas.microsoft.com/office/drawing/2014/main" val="10009"/>
                  </a:ext>
                </a:extLst>
              </a:tr>
              <a:tr h="532298">
                <a:tc>
                  <a:txBody>
                    <a:bodyPr/>
                    <a:lstStyle/>
                    <a:p>
                      <a:r>
                        <a:rPr lang="en-US" sz="1400" b="0" i="0">
                          <a:latin typeface="Arial" charset="0"/>
                          <a:ea typeface="Arial" charset="0"/>
                          <a:cs typeface="Arial" charset="0"/>
                        </a:rPr>
                        <a:t>Tiêu chuẩn môi trường</a:t>
                      </a:r>
                      <a:endParaRPr lang="en-US" sz="1400" b="0" i="0" dirty="0">
                        <a:latin typeface="Arial" charset="0"/>
                        <a:ea typeface="Arial" charset="0"/>
                        <a:cs typeface="Arial" charset="0"/>
                      </a:endParaRPr>
                    </a:p>
                  </a:txBody>
                  <a:tcPr marL="121920" marR="121920" marT="60960" marB="60960" anchor="ctr"/>
                </a:tc>
                <a:tc>
                  <a:txBody>
                    <a:bodyPr/>
                    <a:lstStyle/>
                    <a:p>
                      <a:r>
                        <a:rPr lang="en-US" sz="1400" b="0" i="0" dirty="0">
                          <a:latin typeface="Arial" charset="0"/>
                          <a:ea typeface="Arial" charset="0"/>
                          <a:cs typeface="Arial" charset="0"/>
                        </a:rPr>
                        <a:t>Theo </a:t>
                      </a:r>
                      <a:r>
                        <a:rPr lang="en-US" sz="1400" b="0" i="0" dirty="0" err="1">
                          <a:latin typeface="Arial" charset="0"/>
                          <a:ea typeface="Arial" charset="0"/>
                          <a:cs typeface="Arial" charset="0"/>
                        </a:rPr>
                        <a:t>tiêu</a:t>
                      </a:r>
                      <a:r>
                        <a:rPr lang="en-US" sz="1400" b="0" i="0" dirty="0">
                          <a:latin typeface="Arial" charset="0"/>
                          <a:ea typeface="Arial" charset="0"/>
                          <a:cs typeface="Arial" charset="0"/>
                        </a:rPr>
                        <a:t> </a:t>
                      </a:r>
                      <a:r>
                        <a:rPr lang="en-US" sz="1400" b="0" i="0" dirty="0" err="1">
                          <a:latin typeface="Arial" charset="0"/>
                          <a:ea typeface="Arial" charset="0"/>
                          <a:cs typeface="Arial" charset="0"/>
                        </a:rPr>
                        <a:t>chuẩn</a:t>
                      </a:r>
                      <a:r>
                        <a:rPr lang="en-US" sz="1400" b="0" i="0" dirty="0">
                          <a:latin typeface="Arial" charset="0"/>
                          <a:ea typeface="Arial" charset="0"/>
                          <a:cs typeface="Arial" charset="0"/>
                        </a:rPr>
                        <a:t> </a:t>
                      </a:r>
                      <a:r>
                        <a:rPr lang="en-US" sz="1400" b="0" i="0" dirty="0" err="1">
                          <a:latin typeface="Arial" charset="0"/>
                          <a:ea typeface="Arial" charset="0"/>
                          <a:cs typeface="Arial" charset="0"/>
                        </a:rPr>
                        <a:t>Quân</a:t>
                      </a:r>
                      <a:r>
                        <a:rPr lang="en-US" sz="1400" b="0" i="0" dirty="0">
                          <a:latin typeface="Arial" charset="0"/>
                          <a:ea typeface="Arial" charset="0"/>
                          <a:cs typeface="Arial" charset="0"/>
                        </a:rPr>
                        <a:t> </a:t>
                      </a:r>
                      <a:r>
                        <a:rPr lang="en-US" sz="1400" b="0" i="0" dirty="0" err="1">
                          <a:latin typeface="Arial" charset="0"/>
                          <a:ea typeface="Arial" charset="0"/>
                          <a:cs typeface="Arial" charset="0"/>
                        </a:rPr>
                        <a:t>sự</a:t>
                      </a:r>
                      <a:r>
                        <a:rPr lang="en-US" sz="1400" b="0" i="0" dirty="0">
                          <a:latin typeface="Arial" charset="0"/>
                          <a:ea typeface="Arial" charset="0"/>
                          <a:cs typeface="Arial" charset="0"/>
                        </a:rPr>
                        <a:t> (TCVN/QS)</a:t>
                      </a:r>
                    </a:p>
                  </a:txBody>
                  <a:tcPr marL="121920" marR="121920" marT="60960" marB="60960" anchor="ctr"/>
                </a:tc>
                <a:extLst>
                  <a:ext uri="{0D108BD9-81ED-4DB2-BD59-A6C34878D82A}">
                    <a16:rowId xmlns="" xmlns:a16="http://schemas.microsoft.com/office/drawing/2014/main" val="10010"/>
                  </a:ext>
                </a:extLst>
              </a:tr>
            </a:tbl>
          </a:graphicData>
        </a:graphic>
      </p:graphicFrame>
    </p:spTree>
    <p:extLst>
      <p:ext uri="{BB962C8B-B14F-4D97-AF65-F5344CB8AC3E}">
        <p14:creationId xmlns:p14="http://schemas.microsoft.com/office/powerpoint/2010/main" val="199068979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descr="Top"/>
          <p:cNvPicPr>
            <a:picLocks noChangeAspect="1" noChangeArrowheads="1"/>
          </p:cNvPicPr>
          <p:nvPr/>
        </p:nvPicPr>
        <p:blipFill>
          <a:blip r:embed="rId2"/>
          <a:srcRect/>
          <a:stretch>
            <a:fillRect/>
          </a:stretch>
        </p:blipFill>
        <p:spPr bwMode="auto">
          <a:xfrm>
            <a:off x="-6096" y="-19660"/>
            <a:ext cx="9144000" cy="66675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p:cNvSpPr txBox="1"/>
          <p:nvPr/>
        </p:nvSpPr>
        <p:spPr>
          <a:xfrm>
            <a:off x="389222" y="3040198"/>
            <a:ext cx="1199367" cy="276999"/>
          </a:xfrm>
          <a:prstGeom prst="rect">
            <a:avLst/>
          </a:prstGeom>
          <a:noFill/>
        </p:spPr>
        <p:txBody>
          <a:bodyPr wrap="none" rtlCol="0">
            <a:spAutoFit/>
          </a:bodyPr>
          <a:lstStyle/>
          <a:p>
            <a:r>
              <a:rPr lang="en-US" sz="1200" dirty="0" err="1">
                <a:solidFill>
                  <a:schemeClr val="bg2">
                    <a:lumMod val="25000"/>
                  </a:schemeClr>
                </a:solidFill>
                <a:latin typeface="Arial" charset="0"/>
                <a:ea typeface="Arial" charset="0"/>
                <a:cs typeface="Arial" charset="0"/>
              </a:rPr>
              <a:t>Ăng</a:t>
            </a:r>
            <a:r>
              <a:rPr lang="en-US" sz="1200" dirty="0">
                <a:solidFill>
                  <a:schemeClr val="bg2">
                    <a:lumMod val="25000"/>
                  </a:schemeClr>
                </a:solidFill>
                <a:latin typeface="Arial" charset="0"/>
                <a:ea typeface="Arial" charset="0"/>
                <a:cs typeface="Arial" charset="0"/>
              </a:rPr>
              <a:t> ten </a:t>
            </a:r>
            <a:r>
              <a:rPr lang="en-US" sz="1200" dirty="0" err="1">
                <a:solidFill>
                  <a:schemeClr val="bg2">
                    <a:lumMod val="25000"/>
                  </a:schemeClr>
                </a:solidFill>
                <a:latin typeface="Arial" charset="0"/>
                <a:ea typeface="Arial" charset="0"/>
                <a:cs typeface="Arial" charset="0"/>
              </a:rPr>
              <a:t>định</a:t>
            </a:r>
            <a:r>
              <a:rPr lang="en-US" sz="1200" dirty="0">
                <a:solidFill>
                  <a:schemeClr val="bg2">
                    <a:lumMod val="25000"/>
                  </a:schemeClr>
                </a:solidFill>
                <a:latin typeface="Arial" charset="0"/>
                <a:ea typeface="Arial" charset="0"/>
                <a:cs typeface="Arial" charset="0"/>
              </a:rPr>
              <a:t> </a:t>
            </a:r>
            <a:r>
              <a:rPr lang="en-US" sz="1200" dirty="0" err="1">
                <a:solidFill>
                  <a:schemeClr val="bg2">
                    <a:lumMod val="25000"/>
                  </a:schemeClr>
                </a:solidFill>
                <a:latin typeface="Arial" charset="0"/>
                <a:ea typeface="Arial" charset="0"/>
                <a:cs typeface="Arial" charset="0"/>
              </a:rPr>
              <a:t>vị</a:t>
            </a:r>
            <a:endParaRPr lang="en-US" sz="1200" dirty="0">
              <a:solidFill>
                <a:schemeClr val="bg2">
                  <a:lumMod val="25000"/>
                </a:schemeClr>
              </a:solidFill>
              <a:latin typeface="Arial" charset="0"/>
              <a:ea typeface="Arial" charset="0"/>
              <a:cs typeface="Arial" charset="0"/>
            </a:endParaRPr>
          </a:p>
        </p:txBody>
      </p:sp>
      <p:sp>
        <p:nvSpPr>
          <p:cNvPr id="4" name="Oval 3"/>
          <p:cNvSpPr/>
          <p:nvPr/>
        </p:nvSpPr>
        <p:spPr>
          <a:xfrm>
            <a:off x="134630" y="1333875"/>
            <a:ext cx="207925" cy="207925"/>
          </a:xfrm>
          <a:prstGeom prst="ellipse">
            <a:avLst/>
          </a:prstGeom>
          <a:solidFill>
            <a:srgbClr val="6057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6" name="Oval 5"/>
          <p:cNvSpPr/>
          <p:nvPr/>
        </p:nvSpPr>
        <p:spPr>
          <a:xfrm>
            <a:off x="134630" y="1683569"/>
            <a:ext cx="207925" cy="207925"/>
          </a:xfrm>
          <a:prstGeom prst="ellipse">
            <a:avLst/>
          </a:prstGeom>
          <a:solidFill>
            <a:srgbClr val="6057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7" name="Oval 6"/>
          <p:cNvSpPr/>
          <p:nvPr/>
        </p:nvSpPr>
        <p:spPr>
          <a:xfrm>
            <a:off x="134630" y="2033262"/>
            <a:ext cx="207925" cy="207925"/>
          </a:xfrm>
          <a:prstGeom prst="ellipse">
            <a:avLst/>
          </a:prstGeom>
          <a:solidFill>
            <a:srgbClr val="6057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8" name="Oval 7"/>
          <p:cNvSpPr/>
          <p:nvPr/>
        </p:nvSpPr>
        <p:spPr>
          <a:xfrm>
            <a:off x="134630" y="2382955"/>
            <a:ext cx="207925" cy="207925"/>
          </a:xfrm>
          <a:prstGeom prst="ellipse">
            <a:avLst/>
          </a:prstGeom>
          <a:solidFill>
            <a:srgbClr val="6057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9" name="Oval 8"/>
          <p:cNvSpPr/>
          <p:nvPr/>
        </p:nvSpPr>
        <p:spPr>
          <a:xfrm>
            <a:off x="134630" y="2732649"/>
            <a:ext cx="207925" cy="207925"/>
          </a:xfrm>
          <a:prstGeom prst="ellipse">
            <a:avLst/>
          </a:prstGeom>
          <a:solidFill>
            <a:srgbClr val="6057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0" name="Oval 9"/>
          <p:cNvSpPr/>
          <p:nvPr/>
        </p:nvSpPr>
        <p:spPr>
          <a:xfrm>
            <a:off x="134630" y="3082342"/>
            <a:ext cx="207925" cy="207925"/>
          </a:xfrm>
          <a:prstGeom prst="ellipse">
            <a:avLst/>
          </a:prstGeom>
          <a:solidFill>
            <a:srgbClr val="6057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1" name="Oval 10"/>
          <p:cNvSpPr/>
          <p:nvPr/>
        </p:nvSpPr>
        <p:spPr>
          <a:xfrm>
            <a:off x="134630" y="3432035"/>
            <a:ext cx="207925" cy="207925"/>
          </a:xfrm>
          <a:prstGeom prst="ellipse">
            <a:avLst/>
          </a:prstGeom>
          <a:solidFill>
            <a:srgbClr val="6057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2" name="Oval 11"/>
          <p:cNvSpPr/>
          <p:nvPr/>
        </p:nvSpPr>
        <p:spPr>
          <a:xfrm>
            <a:off x="134630" y="3771337"/>
            <a:ext cx="207925" cy="207925"/>
          </a:xfrm>
          <a:prstGeom prst="ellipse">
            <a:avLst/>
          </a:prstGeom>
          <a:solidFill>
            <a:srgbClr val="6057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3" name="Oval 12"/>
          <p:cNvSpPr/>
          <p:nvPr/>
        </p:nvSpPr>
        <p:spPr>
          <a:xfrm>
            <a:off x="134630" y="4121030"/>
            <a:ext cx="207925" cy="207925"/>
          </a:xfrm>
          <a:prstGeom prst="ellipse">
            <a:avLst/>
          </a:prstGeom>
          <a:solidFill>
            <a:srgbClr val="6057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4" name="TextBox 13"/>
          <p:cNvSpPr txBox="1"/>
          <p:nvPr/>
        </p:nvSpPr>
        <p:spPr>
          <a:xfrm>
            <a:off x="108588" y="1294209"/>
            <a:ext cx="260008" cy="256545"/>
          </a:xfrm>
          <a:prstGeom prst="rect">
            <a:avLst/>
          </a:prstGeom>
          <a:noFill/>
        </p:spPr>
        <p:txBody>
          <a:bodyPr wrap="none" rtlCol="0">
            <a:spAutoFit/>
          </a:bodyPr>
          <a:lstStyle/>
          <a:p>
            <a:pPr algn="ctr"/>
            <a:r>
              <a:rPr lang="en-US" sz="1067">
                <a:solidFill>
                  <a:schemeClr val="bg1"/>
                </a:solidFill>
                <a:latin typeface="Arial" charset="0"/>
                <a:ea typeface="Arial" charset="0"/>
                <a:cs typeface="Arial" charset="0"/>
              </a:rPr>
              <a:t>1</a:t>
            </a:r>
          </a:p>
        </p:txBody>
      </p:sp>
      <p:sp>
        <p:nvSpPr>
          <p:cNvPr id="15" name="TextBox 14"/>
          <p:cNvSpPr txBox="1"/>
          <p:nvPr/>
        </p:nvSpPr>
        <p:spPr>
          <a:xfrm>
            <a:off x="108588" y="1643902"/>
            <a:ext cx="260008" cy="256545"/>
          </a:xfrm>
          <a:prstGeom prst="rect">
            <a:avLst/>
          </a:prstGeom>
          <a:noFill/>
        </p:spPr>
        <p:txBody>
          <a:bodyPr wrap="none" rtlCol="0">
            <a:spAutoFit/>
          </a:bodyPr>
          <a:lstStyle/>
          <a:p>
            <a:pPr algn="ctr"/>
            <a:r>
              <a:rPr lang="en-US" sz="1067">
                <a:solidFill>
                  <a:schemeClr val="bg1"/>
                </a:solidFill>
                <a:latin typeface="Arial" charset="0"/>
                <a:ea typeface="Arial" charset="0"/>
                <a:cs typeface="Arial" charset="0"/>
              </a:rPr>
              <a:t>2</a:t>
            </a:r>
          </a:p>
        </p:txBody>
      </p:sp>
      <p:sp>
        <p:nvSpPr>
          <p:cNvPr id="16" name="TextBox 15"/>
          <p:cNvSpPr txBox="1"/>
          <p:nvPr/>
        </p:nvSpPr>
        <p:spPr>
          <a:xfrm>
            <a:off x="108588" y="1993596"/>
            <a:ext cx="260008" cy="256545"/>
          </a:xfrm>
          <a:prstGeom prst="rect">
            <a:avLst/>
          </a:prstGeom>
          <a:noFill/>
        </p:spPr>
        <p:txBody>
          <a:bodyPr wrap="none" rtlCol="0">
            <a:spAutoFit/>
          </a:bodyPr>
          <a:lstStyle/>
          <a:p>
            <a:pPr algn="ctr"/>
            <a:r>
              <a:rPr lang="en-US" sz="1067">
                <a:solidFill>
                  <a:schemeClr val="bg1"/>
                </a:solidFill>
                <a:latin typeface="Arial" charset="0"/>
                <a:ea typeface="Arial" charset="0"/>
                <a:cs typeface="Arial" charset="0"/>
              </a:rPr>
              <a:t>3</a:t>
            </a:r>
          </a:p>
        </p:txBody>
      </p:sp>
      <p:sp>
        <p:nvSpPr>
          <p:cNvPr id="17" name="TextBox 16"/>
          <p:cNvSpPr txBox="1"/>
          <p:nvPr/>
        </p:nvSpPr>
        <p:spPr>
          <a:xfrm>
            <a:off x="108588" y="2343289"/>
            <a:ext cx="260008" cy="256545"/>
          </a:xfrm>
          <a:prstGeom prst="rect">
            <a:avLst/>
          </a:prstGeom>
          <a:noFill/>
        </p:spPr>
        <p:txBody>
          <a:bodyPr wrap="none" rtlCol="0">
            <a:spAutoFit/>
          </a:bodyPr>
          <a:lstStyle/>
          <a:p>
            <a:pPr algn="ctr"/>
            <a:r>
              <a:rPr lang="en-US" sz="1067">
                <a:solidFill>
                  <a:schemeClr val="bg1"/>
                </a:solidFill>
                <a:latin typeface="Arial" charset="0"/>
                <a:ea typeface="Arial" charset="0"/>
                <a:cs typeface="Arial" charset="0"/>
              </a:rPr>
              <a:t>4</a:t>
            </a:r>
          </a:p>
        </p:txBody>
      </p:sp>
      <p:sp>
        <p:nvSpPr>
          <p:cNvPr id="18" name="TextBox 17"/>
          <p:cNvSpPr txBox="1"/>
          <p:nvPr/>
        </p:nvSpPr>
        <p:spPr>
          <a:xfrm>
            <a:off x="108588" y="2692982"/>
            <a:ext cx="260008" cy="256545"/>
          </a:xfrm>
          <a:prstGeom prst="rect">
            <a:avLst/>
          </a:prstGeom>
          <a:noFill/>
        </p:spPr>
        <p:txBody>
          <a:bodyPr wrap="none" rtlCol="0">
            <a:spAutoFit/>
          </a:bodyPr>
          <a:lstStyle/>
          <a:p>
            <a:pPr algn="ctr"/>
            <a:r>
              <a:rPr lang="en-US" sz="1067">
                <a:solidFill>
                  <a:schemeClr val="bg1"/>
                </a:solidFill>
                <a:latin typeface="Arial" charset="0"/>
                <a:ea typeface="Arial" charset="0"/>
                <a:cs typeface="Arial" charset="0"/>
              </a:rPr>
              <a:t>5</a:t>
            </a:r>
          </a:p>
        </p:txBody>
      </p:sp>
      <p:sp>
        <p:nvSpPr>
          <p:cNvPr id="19" name="TextBox 18"/>
          <p:cNvSpPr txBox="1"/>
          <p:nvPr/>
        </p:nvSpPr>
        <p:spPr>
          <a:xfrm>
            <a:off x="108588" y="3042676"/>
            <a:ext cx="260008" cy="256545"/>
          </a:xfrm>
          <a:prstGeom prst="rect">
            <a:avLst/>
          </a:prstGeom>
          <a:noFill/>
        </p:spPr>
        <p:txBody>
          <a:bodyPr wrap="none" rtlCol="0">
            <a:spAutoFit/>
          </a:bodyPr>
          <a:lstStyle/>
          <a:p>
            <a:pPr algn="ctr"/>
            <a:r>
              <a:rPr lang="en-US" sz="1067">
                <a:solidFill>
                  <a:schemeClr val="bg1"/>
                </a:solidFill>
                <a:latin typeface="Arial" charset="0"/>
                <a:ea typeface="Arial" charset="0"/>
                <a:cs typeface="Arial" charset="0"/>
              </a:rPr>
              <a:t>6</a:t>
            </a:r>
          </a:p>
        </p:txBody>
      </p:sp>
      <p:sp>
        <p:nvSpPr>
          <p:cNvPr id="20" name="TextBox 19"/>
          <p:cNvSpPr txBox="1"/>
          <p:nvPr/>
        </p:nvSpPr>
        <p:spPr>
          <a:xfrm>
            <a:off x="108588" y="3392369"/>
            <a:ext cx="260008" cy="256545"/>
          </a:xfrm>
          <a:prstGeom prst="rect">
            <a:avLst/>
          </a:prstGeom>
          <a:noFill/>
        </p:spPr>
        <p:txBody>
          <a:bodyPr wrap="none" rtlCol="0">
            <a:spAutoFit/>
          </a:bodyPr>
          <a:lstStyle/>
          <a:p>
            <a:pPr algn="ctr"/>
            <a:r>
              <a:rPr lang="en-US" sz="1067">
                <a:solidFill>
                  <a:schemeClr val="bg1"/>
                </a:solidFill>
                <a:latin typeface="Arial" charset="0"/>
                <a:ea typeface="Arial" charset="0"/>
                <a:cs typeface="Arial" charset="0"/>
              </a:rPr>
              <a:t>7</a:t>
            </a:r>
          </a:p>
        </p:txBody>
      </p:sp>
      <p:sp>
        <p:nvSpPr>
          <p:cNvPr id="21" name="TextBox 20"/>
          <p:cNvSpPr txBox="1"/>
          <p:nvPr/>
        </p:nvSpPr>
        <p:spPr>
          <a:xfrm>
            <a:off x="108588" y="3762843"/>
            <a:ext cx="260008" cy="256545"/>
          </a:xfrm>
          <a:prstGeom prst="rect">
            <a:avLst/>
          </a:prstGeom>
          <a:noFill/>
        </p:spPr>
        <p:txBody>
          <a:bodyPr wrap="none" rtlCol="0">
            <a:spAutoFit/>
          </a:bodyPr>
          <a:lstStyle/>
          <a:p>
            <a:pPr algn="ctr"/>
            <a:r>
              <a:rPr lang="en-US" sz="1067">
                <a:solidFill>
                  <a:schemeClr val="bg1"/>
                </a:solidFill>
                <a:latin typeface="Arial" charset="0"/>
                <a:ea typeface="Arial" charset="0"/>
                <a:cs typeface="Arial" charset="0"/>
              </a:rPr>
              <a:t>8</a:t>
            </a:r>
          </a:p>
        </p:txBody>
      </p:sp>
      <p:sp>
        <p:nvSpPr>
          <p:cNvPr id="22" name="TextBox 21"/>
          <p:cNvSpPr txBox="1"/>
          <p:nvPr/>
        </p:nvSpPr>
        <p:spPr>
          <a:xfrm>
            <a:off x="108588" y="4112537"/>
            <a:ext cx="260008" cy="256545"/>
          </a:xfrm>
          <a:prstGeom prst="rect">
            <a:avLst/>
          </a:prstGeom>
          <a:noFill/>
        </p:spPr>
        <p:txBody>
          <a:bodyPr wrap="none" rtlCol="0">
            <a:spAutoFit/>
          </a:bodyPr>
          <a:lstStyle/>
          <a:p>
            <a:pPr algn="ctr"/>
            <a:r>
              <a:rPr lang="en-US" sz="1067">
                <a:solidFill>
                  <a:schemeClr val="bg1"/>
                </a:solidFill>
                <a:latin typeface="Arial" charset="0"/>
                <a:ea typeface="Arial" charset="0"/>
                <a:cs typeface="Arial" charset="0"/>
              </a:rPr>
              <a:t>9</a:t>
            </a:r>
          </a:p>
        </p:txBody>
      </p:sp>
      <p:sp>
        <p:nvSpPr>
          <p:cNvPr id="23" name="TextBox 22"/>
          <p:cNvSpPr txBox="1"/>
          <p:nvPr/>
        </p:nvSpPr>
        <p:spPr>
          <a:xfrm>
            <a:off x="400175" y="1294209"/>
            <a:ext cx="1829155" cy="276999"/>
          </a:xfrm>
          <a:prstGeom prst="rect">
            <a:avLst/>
          </a:prstGeom>
          <a:noFill/>
        </p:spPr>
        <p:txBody>
          <a:bodyPr wrap="none" rtlCol="0">
            <a:spAutoFit/>
          </a:bodyPr>
          <a:lstStyle/>
          <a:p>
            <a:r>
              <a:rPr lang="en-US" sz="1200" dirty="0" err="1">
                <a:solidFill>
                  <a:schemeClr val="bg2">
                    <a:lumMod val="25000"/>
                  </a:schemeClr>
                </a:solidFill>
                <a:latin typeface="Arial" charset="0"/>
                <a:ea typeface="Arial" charset="0"/>
                <a:cs typeface="Arial" charset="0"/>
              </a:rPr>
              <a:t>Máy</a:t>
            </a:r>
            <a:r>
              <a:rPr lang="en-US" sz="1200" dirty="0">
                <a:solidFill>
                  <a:schemeClr val="bg2">
                    <a:lumMod val="25000"/>
                  </a:schemeClr>
                </a:solidFill>
                <a:latin typeface="Arial" charset="0"/>
                <a:ea typeface="Arial" charset="0"/>
                <a:cs typeface="Arial" charset="0"/>
              </a:rPr>
              <a:t> </a:t>
            </a:r>
            <a:r>
              <a:rPr lang="en-US" sz="1200" dirty="0" err="1">
                <a:solidFill>
                  <a:schemeClr val="bg2">
                    <a:lumMod val="25000"/>
                  </a:schemeClr>
                </a:solidFill>
                <a:latin typeface="Arial" charset="0"/>
                <a:ea typeface="Arial" charset="0"/>
                <a:cs typeface="Arial" charset="0"/>
              </a:rPr>
              <a:t>thu</a:t>
            </a:r>
            <a:r>
              <a:rPr lang="en-US" sz="1200" dirty="0">
                <a:solidFill>
                  <a:schemeClr val="bg2">
                    <a:lumMod val="25000"/>
                  </a:schemeClr>
                </a:solidFill>
                <a:latin typeface="Arial" charset="0"/>
                <a:ea typeface="Arial" charset="0"/>
                <a:cs typeface="Arial" charset="0"/>
              </a:rPr>
              <a:t> </a:t>
            </a:r>
            <a:r>
              <a:rPr lang="en-US" sz="1200" dirty="0" err="1">
                <a:solidFill>
                  <a:schemeClr val="bg2">
                    <a:lumMod val="25000"/>
                  </a:schemeClr>
                </a:solidFill>
                <a:latin typeface="Arial" charset="0"/>
                <a:ea typeface="Arial" charset="0"/>
                <a:cs typeface="Arial" charset="0"/>
              </a:rPr>
              <a:t>phát</a:t>
            </a:r>
            <a:r>
              <a:rPr lang="en-US" sz="1200" dirty="0">
                <a:solidFill>
                  <a:schemeClr val="bg2">
                    <a:lumMod val="25000"/>
                  </a:schemeClr>
                </a:solidFill>
                <a:latin typeface="Arial" charset="0"/>
                <a:ea typeface="Arial" charset="0"/>
                <a:cs typeface="Arial" charset="0"/>
              </a:rPr>
              <a:t> VRS631/S</a:t>
            </a:r>
          </a:p>
        </p:txBody>
      </p:sp>
      <p:sp>
        <p:nvSpPr>
          <p:cNvPr id="24" name="TextBox 23"/>
          <p:cNvSpPr txBox="1"/>
          <p:nvPr/>
        </p:nvSpPr>
        <p:spPr>
          <a:xfrm>
            <a:off x="400176" y="1643902"/>
            <a:ext cx="2091598" cy="276999"/>
          </a:xfrm>
          <a:prstGeom prst="rect">
            <a:avLst/>
          </a:prstGeom>
          <a:noFill/>
        </p:spPr>
        <p:txBody>
          <a:bodyPr wrap="none" rtlCol="0">
            <a:spAutoFit/>
          </a:bodyPr>
          <a:lstStyle/>
          <a:p>
            <a:r>
              <a:rPr lang="en-US" sz="1200" dirty="0" err="1">
                <a:solidFill>
                  <a:schemeClr val="bg2">
                    <a:lumMod val="25000"/>
                  </a:schemeClr>
                </a:solidFill>
                <a:latin typeface="Arial" charset="0"/>
                <a:ea typeface="Arial" charset="0"/>
                <a:cs typeface="Arial" charset="0"/>
              </a:rPr>
              <a:t>Bộ</a:t>
            </a:r>
            <a:r>
              <a:rPr lang="en-US" sz="1200" dirty="0">
                <a:solidFill>
                  <a:schemeClr val="bg2">
                    <a:lumMod val="25000"/>
                  </a:schemeClr>
                </a:solidFill>
                <a:latin typeface="Arial" charset="0"/>
                <a:ea typeface="Arial" charset="0"/>
                <a:cs typeface="Arial" charset="0"/>
              </a:rPr>
              <a:t> </a:t>
            </a:r>
            <a:r>
              <a:rPr lang="en-US" sz="1200" dirty="0" err="1">
                <a:solidFill>
                  <a:schemeClr val="bg2">
                    <a:lumMod val="25000"/>
                  </a:schemeClr>
                </a:solidFill>
                <a:latin typeface="Arial" charset="0"/>
                <a:ea typeface="Arial" charset="0"/>
                <a:cs typeface="Arial" charset="0"/>
              </a:rPr>
              <a:t>điều</a:t>
            </a:r>
            <a:r>
              <a:rPr lang="en-US" sz="1200" dirty="0">
                <a:solidFill>
                  <a:schemeClr val="bg2">
                    <a:lumMod val="25000"/>
                  </a:schemeClr>
                </a:solidFill>
                <a:latin typeface="Arial" charset="0"/>
                <a:ea typeface="Arial" charset="0"/>
                <a:cs typeface="Arial" charset="0"/>
              </a:rPr>
              <a:t> </a:t>
            </a:r>
            <a:r>
              <a:rPr lang="en-US" sz="1200" dirty="0" err="1">
                <a:solidFill>
                  <a:schemeClr val="bg2">
                    <a:lumMod val="25000"/>
                  </a:schemeClr>
                </a:solidFill>
                <a:latin typeface="Arial" charset="0"/>
                <a:ea typeface="Arial" charset="0"/>
                <a:cs typeface="Arial" charset="0"/>
              </a:rPr>
              <a:t>hưởng</a:t>
            </a:r>
            <a:r>
              <a:rPr lang="en-US" sz="1200" dirty="0">
                <a:solidFill>
                  <a:schemeClr val="bg2">
                    <a:lumMod val="25000"/>
                  </a:schemeClr>
                </a:solidFill>
                <a:latin typeface="Arial" charset="0"/>
                <a:ea typeface="Arial" charset="0"/>
                <a:cs typeface="Arial" charset="0"/>
              </a:rPr>
              <a:t> </a:t>
            </a:r>
            <a:r>
              <a:rPr lang="en-US" sz="1200" dirty="0" err="1">
                <a:solidFill>
                  <a:schemeClr val="bg2">
                    <a:lumMod val="25000"/>
                  </a:schemeClr>
                </a:solidFill>
                <a:latin typeface="Arial" charset="0"/>
                <a:ea typeface="Arial" charset="0"/>
                <a:cs typeface="Arial" charset="0"/>
              </a:rPr>
              <a:t>ăng</a:t>
            </a:r>
            <a:r>
              <a:rPr lang="en-US" sz="1200" dirty="0">
                <a:solidFill>
                  <a:schemeClr val="bg2">
                    <a:lumMod val="25000"/>
                  </a:schemeClr>
                </a:solidFill>
                <a:latin typeface="Arial" charset="0"/>
                <a:ea typeface="Arial" charset="0"/>
                <a:cs typeface="Arial" charset="0"/>
              </a:rPr>
              <a:t> ten ATU</a:t>
            </a:r>
          </a:p>
        </p:txBody>
      </p:sp>
      <p:sp>
        <p:nvSpPr>
          <p:cNvPr id="25" name="TextBox 24"/>
          <p:cNvSpPr txBox="1"/>
          <p:nvPr/>
        </p:nvSpPr>
        <p:spPr>
          <a:xfrm>
            <a:off x="400175" y="1993596"/>
            <a:ext cx="865943" cy="276999"/>
          </a:xfrm>
          <a:prstGeom prst="rect">
            <a:avLst/>
          </a:prstGeom>
          <a:noFill/>
        </p:spPr>
        <p:txBody>
          <a:bodyPr wrap="none" rtlCol="0">
            <a:spAutoFit/>
          </a:bodyPr>
          <a:lstStyle/>
          <a:p>
            <a:r>
              <a:rPr lang="en-US" sz="1200" smtClean="0">
                <a:solidFill>
                  <a:schemeClr val="bg2">
                    <a:lumMod val="25000"/>
                  </a:schemeClr>
                </a:solidFill>
                <a:latin typeface="Arial" charset="0"/>
                <a:ea typeface="Arial" charset="0"/>
                <a:cs typeface="Arial" charset="0"/>
              </a:rPr>
              <a:t>Bộ Nguồn</a:t>
            </a:r>
            <a:endParaRPr lang="en-US" sz="1200" dirty="0">
              <a:solidFill>
                <a:schemeClr val="bg2">
                  <a:lumMod val="25000"/>
                </a:schemeClr>
              </a:solidFill>
              <a:latin typeface="Arial" charset="0"/>
              <a:ea typeface="Arial" charset="0"/>
              <a:cs typeface="Arial" charset="0"/>
            </a:endParaRPr>
          </a:p>
        </p:txBody>
      </p:sp>
      <p:sp>
        <p:nvSpPr>
          <p:cNvPr id="26" name="TextBox 25"/>
          <p:cNvSpPr txBox="1"/>
          <p:nvPr/>
        </p:nvSpPr>
        <p:spPr>
          <a:xfrm>
            <a:off x="419458" y="2682754"/>
            <a:ext cx="1260281" cy="276999"/>
          </a:xfrm>
          <a:prstGeom prst="rect">
            <a:avLst/>
          </a:prstGeom>
          <a:noFill/>
        </p:spPr>
        <p:txBody>
          <a:bodyPr wrap="none" rtlCol="0">
            <a:spAutoFit/>
          </a:bodyPr>
          <a:lstStyle/>
          <a:p>
            <a:r>
              <a:rPr lang="en-US" sz="1200" dirty="0" err="1">
                <a:solidFill>
                  <a:schemeClr val="bg2">
                    <a:lumMod val="25000"/>
                  </a:schemeClr>
                </a:solidFill>
                <a:latin typeface="Arial" charset="0"/>
                <a:ea typeface="Arial" charset="0"/>
                <a:cs typeface="Arial" charset="0"/>
              </a:rPr>
              <a:t>Tổ</a:t>
            </a:r>
            <a:r>
              <a:rPr lang="en-US" sz="1200" dirty="0">
                <a:solidFill>
                  <a:schemeClr val="bg2">
                    <a:lumMod val="25000"/>
                  </a:schemeClr>
                </a:solidFill>
                <a:latin typeface="Arial" charset="0"/>
                <a:ea typeface="Arial" charset="0"/>
                <a:cs typeface="Arial" charset="0"/>
              </a:rPr>
              <a:t> </a:t>
            </a:r>
            <a:r>
              <a:rPr lang="en-US" sz="1200" dirty="0" err="1">
                <a:solidFill>
                  <a:schemeClr val="bg2">
                    <a:lumMod val="25000"/>
                  </a:schemeClr>
                </a:solidFill>
                <a:latin typeface="Arial" charset="0"/>
                <a:ea typeface="Arial" charset="0"/>
                <a:cs typeface="Arial" charset="0"/>
              </a:rPr>
              <a:t>hợp</a:t>
            </a:r>
            <a:r>
              <a:rPr lang="en-US" sz="1200" dirty="0">
                <a:solidFill>
                  <a:schemeClr val="bg2">
                    <a:lumMod val="25000"/>
                  </a:schemeClr>
                </a:solidFill>
                <a:latin typeface="Arial" charset="0"/>
                <a:ea typeface="Arial" charset="0"/>
                <a:cs typeface="Arial" charset="0"/>
              </a:rPr>
              <a:t> </a:t>
            </a:r>
            <a:r>
              <a:rPr lang="en-US" sz="1200" dirty="0" err="1">
                <a:solidFill>
                  <a:schemeClr val="bg2">
                    <a:lumMod val="25000"/>
                  </a:schemeClr>
                </a:solidFill>
                <a:latin typeface="Arial" charset="0"/>
                <a:ea typeface="Arial" charset="0"/>
                <a:cs typeface="Arial" charset="0"/>
              </a:rPr>
              <a:t>cầm</a:t>
            </a:r>
            <a:r>
              <a:rPr lang="en-US" sz="1200" dirty="0">
                <a:solidFill>
                  <a:schemeClr val="bg2">
                    <a:lumMod val="25000"/>
                  </a:schemeClr>
                </a:solidFill>
                <a:latin typeface="Arial" charset="0"/>
                <a:ea typeface="Arial" charset="0"/>
                <a:cs typeface="Arial" charset="0"/>
              </a:rPr>
              <a:t> </a:t>
            </a:r>
            <a:r>
              <a:rPr lang="en-US" sz="1200" dirty="0" err="1">
                <a:solidFill>
                  <a:schemeClr val="bg2">
                    <a:lumMod val="25000"/>
                  </a:schemeClr>
                </a:solidFill>
                <a:latin typeface="Arial" charset="0"/>
                <a:ea typeface="Arial" charset="0"/>
                <a:cs typeface="Arial" charset="0"/>
              </a:rPr>
              <a:t>tay</a:t>
            </a:r>
            <a:endParaRPr lang="en-US" sz="1200" dirty="0">
              <a:solidFill>
                <a:schemeClr val="bg2">
                  <a:lumMod val="25000"/>
                </a:schemeClr>
              </a:solidFill>
              <a:latin typeface="Arial" charset="0"/>
              <a:ea typeface="Arial" charset="0"/>
              <a:cs typeface="Arial" charset="0"/>
            </a:endParaRPr>
          </a:p>
        </p:txBody>
      </p:sp>
      <p:sp>
        <p:nvSpPr>
          <p:cNvPr id="27" name="TextBox 26"/>
          <p:cNvSpPr txBox="1"/>
          <p:nvPr/>
        </p:nvSpPr>
        <p:spPr>
          <a:xfrm>
            <a:off x="372399" y="4802194"/>
            <a:ext cx="1112805" cy="276999"/>
          </a:xfrm>
          <a:prstGeom prst="rect">
            <a:avLst/>
          </a:prstGeom>
          <a:noFill/>
        </p:spPr>
        <p:txBody>
          <a:bodyPr wrap="none" rtlCol="0">
            <a:spAutoFit/>
          </a:bodyPr>
          <a:lstStyle/>
          <a:p>
            <a:r>
              <a:rPr lang="en-US" sz="1200" dirty="0" err="1">
                <a:solidFill>
                  <a:schemeClr val="bg2">
                    <a:lumMod val="25000"/>
                  </a:schemeClr>
                </a:solidFill>
                <a:latin typeface="Arial" charset="0"/>
                <a:ea typeface="Arial" charset="0"/>
                <a:cs typeface="Arial" charset="0"/>
              </a:rPr>
              <a:t>Điều</a:t>
            </a:r>
            <a:r>
              <a:rPr lang="en-US" sz="1200" dirty="0">
                <a:solidFill>
                  <a:schemeClr val="bg2">
                    <a:lumMod val="25000"/>
                  </a:schemeClr>
                </a:solidFill>
                <a:latin typeface="Arial" charset="0"/>
                <a:ea typeface="Arial" charset="0"/>
                <a:cs typeface="Arial" charset="0"/>
              </a:rPr>
              <a:t> </a:t>
            </a:r>
            <a:r>
              <a:rPr lang="en-US" sz="1200" dirty="0" err="1">
                <a:solidFill>
                  <a:schemeClr val="bg2">
                    <a:lumMod val="25000"/>
                  </a:schemeClr>
                </a:solidFill>
                <a:latin typeface="Arial" charset="0"/>
                <a:ea typeface="Arial" charset="0"/>
                <a:cs typeface="Arial" charset="0"/>
              </a:rPr>
              <a:t>khiển</a:t>
            </a:r>
            <a:r>
              <a:rPr lang="en-US" sz="1200" dirty="0">
                <a:solidFill>
                  <a:schemeClr val="bg2">
                    <a:lumMod val="25000"/>
                  </a:schemeClr>
                </a:solidFill>
                <a:latin typeface="Arial" charset="0"/>
                <a:ea typeface="Arial" charset="0"/>
                <a:cs typeface="Arial" charset="0"/>
              </a:rPr>
              <a:t> </a:t>
            </a:r>
            <a:r>
              <a:rPr lang="en-US" sz="1200" dirty="0" err="1">
                <a:solidFill>
                  <a:schemeClr val="bg2">
                    <a:lumMod val="25000"/>
                  </a:schemeClr>
                </a:solidFill>
                <a:latin typeface="Arial" charset="0"/>
                <a:ea typeface="Arial" charset="0"/>
                <a:cs typeface="Arial" charset="0"/>
              </a:rPr>
              <a:t>xa</a:t>
            </a:r>
            <a:endParaRPr lang="en-US" sz="1200" dirty="0">
              <a:solidFill>
                <a:schemeClr val="bg2">
                  <a:lumMod val="25000"/>
                </a:schemeClr>
              </a:solidFill>
              <a:latin typeface="Arial" charset="0"/>
              <a:ea typeface="Arial" charset="0"/>
              <a:cs typeface="Arial" charset="0"/>
            </a:endParaRPr>
          </a:p>
        </p:txBody>
      </p:sp>
      <p:sp>
        <p:nvSpPr>
          <p:cNvPr id="28" name="Oval 27"/>
          <p:cNvSpPr/>
          <p:nvPr/>
        </p:nvSpPr>
        <p:spPr>
          <a:xfrm>
            <a:off x="134630" y="4481115"/>
            <a:ext cx="207925" cy="207925"/>
          </a:xfrm>
          <a:prstGeom prst="ellipse">
            <a:avLst/>
          </a:prstGeom>
          <a:solidFill>
            <a:srgbClr val="6057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9" name="Oval 28"/>
          <p:cNvSpPr/>
          <p:nvPr/>
        </p:nvSpPr>
        <p:spPr>
          <a:xfrm>
            <a:off x="134630" y="4830809"/>
            <a:ext cx="207925" cy="207925"/>
          </a:xfrm>
          <a:prstGeom prst="ellipse">
            <a:avLst/>
          </a:prstGeom>
          <a:solidFill>
            <a:srgbClr val="6057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0" name="TextBox 29"/>
          <p:cNvSpPr txBox="1"/>
          <p:nvPr/>
        </p:nvSpPr>
        <p:spPr>
          <a:xfrm>
            <a:off x="70920" y="4472622"/>
            <a:ext cx="335348" cy="256545"/>
          </a:xfrm>
          <a:prstGeom prst="rect">
            <a:avLst/>
          </a:prstGeom>
          <a:noFill/>
        </p:spPr>
        <p:txBody>
          <a:bodyPr wrap="none" rtlCol="0">
            <a:spAutoFit/>
          </a:bodyPr>
          <a:lstStyle/>
          <a:p>
            <a:pPr algn="ctr"/>
            <a:r>
              <a:rPr lang="en-US" sz="1067">
                <a:solidFill>
                  <a:schemeClr val="bg1"/>
                </a:solidFill>
                <a:latin typeface="Arial" charset="0"/>
                <a:ea typeface="Arial" charset="0"/>
                <a:cs typeface="Arial" charset="0"/>
              </a:rPr>
              <a:t>10</a:t>
            </a:r>
          </a:p>
        </p:txBody>
      </p:sp>
      <p:sp>
        <p:nvSpPr>
          <p:cNvPr id="31" name="TextBox 30"/>
          <p:cNvSpPr txBox="1"/>
          <p:nvPr/>
        </p:nvSpPr>
        <p:spPr>
          <a:xfrm>
            <a:off x="70920" y="4822315"/>
            <a:ext cx="335348" cy="256545"/>
          </a:xfrm>
          <a:prstGeom prst="rect">
            <a:avLst/>
          </a:prstGeom>
          <a:noFill/>
        </p:spPr>
        <p:txBody>
          <a:bodyPr wrap="none" rtlCol="0">
            <a:spAutoFit/>
          </a:bodyPr>
          <a:lstStyle/>
          <a:p>
            <a:pPr algn="ctr"/>
            <a:r>
              <a:rPr lang="en-US" sz="1067">
                <a:solidFill>
                  <a:schemeClr val="bg1"/>
                </a:solidFill>
                <a:latin typeface="Arial" charset="0"/>
                <a:ea typeface="Arial" charset="0"/>
                <a:cs typeface="Arial" charset="0"/>
              </a:rPr>
              <a:t>11</a:t>
            </a:r>
          </a:p>
        </p:txBody>
      </p:sp>
      <p:sp>
        <p:nvSpPr>
          <p:cNvPr id="32" name="TextBox 31"/>
          <p:cNvSpPr txBox="1"/>
          <p:nvPr/>
        </p:nvSpPr>
        <p:spPr>
          <a:xfrm>
            <a:off x="377063" y="4482848"/>
            <a:ext cx="601447" cy="276999"/>
          </a:xfrm>
          <a:prstGeom prst="rect">
            <a:avLst/>
          </a:prstGeom>
          <a:noFill/>
        </p:spPr>
        <p:txBody>
          <a:bodyPr wrap="none" rtlCol="0">
            <a:spAutoFit/>
          </a:bodyPr>
          <a:lstStyle/>
          <a:p>
            <a:r>
              <a:rPr lang="en-US" sz="1200" dirty="0" err="1">
                <a:solidFill>
                  <a:schemeClr val="bg2">
                    <a:lumMod val="25000"/>
                  </a:schemeClr>
                </a:solidFill>
                <a:latin typeface="Arial" charset="0"/>
                <a:ea typeface="Arial" charset="0"/>
                <a:cs typeface="Arial" charset="0"/>
              </a:rPr>
              <a:t>Manip</a:t>
            </a:r>
            <a:endParaRPr lang="en-US" sz="1200" dirty="0">
              <a:solidFill>
                <a:schemeClr val="bg2">
                  <a:lumMod val="25000"/>
                </a:schemeClr>
              </a:solidFill>
              <a:latin typeface="Arial" charset="0"/>
              <a:ea typeface="Arial" charset="0"/>
              <a:cs typeface="Arial" charset="0"/>
            </a:endParaRPr>
          </a:p>
        </p:txBody>
      </p:sp>
      <p:sp>
        <p:nvSpPr>
          <p:cNvPr id="33" name="TextBox 32"/>
          <p:cNvSpPr txBox="1"/>
          <p:nvPr/>
        </p:nvSpPr>
        <p:spPr>
          <a:xfrm>
            <a:off x="385590" y="4127367"/>
            <a:ext cx="2335896" cy="276999"/>
          </a:xfrm>
          <a:prstGeom prst="rect">
            <a:avLst/>
          </a:prstGeom>
          <a:noFill/>
        </p:spPr>
        <p:txBody>
          <a:bodyPr wrap="none" rtlCol="0">
            <a:spAutoFit/>
          </a:bodyPr>
          <a:lstStyle/>
          <a:p>
            <a:r>
              <a:rPr lang="en-US" sz="1200" dirty="0" err="1">
                <a:solidFill>
                  <a:schemeClr val="bg2">
                    <a:lumMod val="25000"/>
                  </a:schemeClr>
                </a:solidFill>
                <a:latin typeface="Arial" charset="0"/>
                <a:ea typeface="Arial" charset="0"/>
                <a:cs typeface="Arial" charset="0"/>
              </a:rPr>
              <a:t>Ăng</a:t>
            </a:r>
            <a:r>
              <a:rPr lang="en-US" sz="1200" dirty="0">
                <a:solidFill>
                  <a:schemeClr val="bg2">
                    <a:lumMod val="25000"/>
                  </a:schemeClr>
                </a:solidFill>
                <a:latin typeface="Arial" charset="0"/>
                <a:ea typeface="Arial" charset="0"/>
                <a:cs typeface="Arial" charset="0"/>
              </a:rPr>
              <a:t> ten 2 </a:t>
            </a:r>
            <a:r>
              <a:rPr lang="en-US" sz="1200" dirty="0" err="1">
                <a:solidFill>
                  <a:schemeClr val="bg2">
                    <a:lumMod val="25000"/>
                  </a:schemeClr>
                </a:solidFill>
                <a:latin typeface="Arial" charset="0"/>
                <a:ea typeface="Arial" charset="0"/>
                <a:cs typeface="Arial" charset="0"/>
              </a:rPr>
              <a:t>cực</a:t>
            </a:r>
            <a:r>
              <a:rPr lang="en-US" sz="1200" dirty="0">
                <a:solidFill>
                  <a:schemeClr val="bg2">
                    <a:lumMod val="25000"/>
                  </a:schemeClr>
                </a:solidFill>
                <a:latin typeface="Arial" charset="0"/>
                <a:ea typeface="Arial" charset="0"/>
                <a:cs typeface="Arial" charset="0"/>
              </a:rPr>
              <a:t>, </a:t>
            </a:r>
            <a:r>
              <a:rPr lang="en-US" sz="1200" dirty="0" err="1">
                <a:solidFill>
                  <a:schemeClr val="bg2">
                    <a:lumMod val="25000"/>
                  </a:schemeClr>
                </a:solidFill>
                <a:latin typeface="Arial" charset="0"/>
                <a:ea typeface="Arial" charset="0"/>
                <a:cs typeface="Arial" charset="0"/>
              </a:rPr>
              <a:t>ăng</a:t>
            </a:r>
            <a:r>
              <a:rPr lang="en-US" sz="1200" dirty="0">
                <a:solidFill>
                  <a:schemeClr val="bg2">
                    <a:lumMod val="25000"/>
                  </a:schemeClr>
                </a:solidFill>
                <a:latin typeface="Arial" charset="0"/>
                <a:ea typeface="Arial" charset="0"/>
                <a:cs typeface="Arial" charset="0"/>
              </a:rPr>
              <a:t> ten </a:t>
            </a:r>
            <a:r>
              <a:rPr lang="en-US" sz="1200" dirty="0" err="1">
                <a:solidFill>
                  <a:schemeClr val="bg2">
                    <a:lumMod val="25000"/>
                  </a:schemeClr>
                </a:solidFill>
                <a:latin typeface="Arial" charset="0"/>
                <a:ea typeface="Arial" charset="0"/>
                <a:cs typeface="Arial" charset="0"/>
              </a:rPr>
              <a:t>dải</a:t>
            </a:r>
            <a:r>
              <a:rPr lang="en-US" sz="1200" dirty="0">
                <a:solidFill>
                  <a:schemeClr val="bg2">
                    <a:lumMod val="25000"/>
                  </a:schemeClr>
                </a:solidFill>
                <a:latin typeface="Arial" charset="0"/>
                <a:ea typeface="Arial" charset="0"/>
                <a:cs typeface="Arial" charset="0"/>
              </a:rPr>
              <a:t> </a:t>
            </a:r>
            <a:r>
              <a:rPr lang="en-US" sz="1200" dirty="0" err="1">
                <a:solidFill>
                  <a:schemeClr val="bg2">
                    <a:lumMod val="25000"/>
                  </a:schemeClr>
                </a:solidFill>
                <a:latin typeface="Arial" charset="0"/>
                <a:ea typeface="Arial" charset="0"/>
                <a:cs typeface="Arial" charset="0"/>
              </a:rPr>
              <a:t>rộng</a:t>
            </a:r>
            <a:endParaRPr lang="en-US" sz="1200" dirty="0">
              <a:solidFill>
                <a:schemeClr val="bg2">
                  <a:lumMod val="25000"/>
                </a:schemeClr>
              </a:solidFill>
              <a:latin typeface="Arial" charset="0"/>
              <a:ea typeface="Arial" charset="0"/>
              <a:cs typeface="Arial" charset="0"/>
            </a:endParaRPr>
          </a:p>
        </p:txBody>
      </p:sp>
      <p:sp>
        <p:nvSpPr>
          <p:cNvPr id="34" name="TextBox 33"/>
          <p:cNvSpPr txBox="1"/>
          <p:nvPr/>
        </p:nvSpPr>
        <p:spPr>
          <a:xfrm>
            <a:off x="397689" y="3765322"/>
            <a:ext cx="1165704" cy="276999"/>
          </a:xfrm>
          <a:prstGeom prst="rect">
            <a:avLst/>
          </a:prstGeom>
          <a:noFill/>
        </p:spPr>
        <p:txBody>
          <a:bodyPr wrap="none" rtlCol="0">
            <a:spAutoFit/>
          </a:bodyPr>
          <a:lstStyle/>
          <a:p>
            <a:r>
              <a:rPr lang="en-US" sz="1200" dirty="0" err="1">
                <a:solidFill>
                  <a:schemeClr val="bg2">
                    <a:lumMod val="25000"/>
                  </a:schemeClr>
                </a:solidFill>
                <a:latin typeface="Arial" charset="0"/>
                <a:ea typeface="Arial" charset="0"/>
                <a:cs typeface="Arial" charset="0"/>
              </a:rPr>
              <a:t>Ăng</a:t>
            </a:r>
            <a:r>
              <a:rPr lang="en-US" sz="1200" dirty="0">
                <a:solidFill>
                  <a:schemeClr val="bg2">
                    <a:lumMod val="25000"/>
                  </a:schemeClr>
                </a:solidFill>
                <a:latin typeface="Arial" charset="0"/>
                <a:ea typeface="Arial" charset="0"/>
                <a:cs typeface="Arial" charset="0"/>
              </a:rPr>
              <a:t> ten </a:t>
            </a:r>
            <a:r>
              <a:rPr lang="en-US" sz="1200" dirty="0" err="1">
                <a:solidFill>
                  <a:schemeClr val="bg2">
                    <a:lumMod val="25000"/>
                  </a:schemeClr>
                </a:solidFill>
                <a:latin typeface="Arial" charset="0"/>
                <a:ea typeface="Arial" charset="0"/>
                <a:cs typeface="Arial" charset="0"/>
              </a:rPr>
              <a:t>chếch</a:t>
            </a:r>
            <a:endParaRPr lang="en-US" sz="1200" dirty="0">
              <a:solidFill>
                <a:schemeClr val="bg2">
                  <a:lumMod val="25000"/>
                </a:schemeClr>
              </a:solidFill>
              <a:latin typeface="Arial" charset="0"/>
              <a:ea typeface="Arial" charset="0"/>
              <a:cs typeface="Arial" charset="0"/>
            </a:endParaRPr>
          </a:p>
        </p:txBody>
      </p:sp>
      <p:sp>
        <p:nvSpPr>
          <p:cNvPr id="35" name="TextBox 34"/>
          <p:cNvSpPr txBox="1"/>
          <p:nvPr/>
        </p:nvSpPr>
        <p:spPr>
          <a:xfrm>
            <a:off x="400174" y="2322835"/>
            <a:ext cx="1444626" cy="276999"/>
          </a:xfrm>
          <a:prstGeom prst="rect">
            <a:avLst/>
          </a:prstGeom>
          <a:noFill/>
        </p:spPr>
        <p:txBody>
          <a:bodyPr wrap="none" rtlCol="0">
            <a:spAutoFit/>
          </a:bodyPr>
          <a:lstStyle/>
          <a:p>
            <a:r>
              <a:rPr lang="en-US" sz="1200" dirty="0" err="1">
                <a:solidFill>
                  <a:schemeClr val="bg2">
                    <a:lumMod val="25000"/>
                  </a:schemeClr>
                </a:solidFill>
                <a:latin typeface="Arial" charset="0"/>
                <a:ea typeface="Arial" charset="0"/>
                <a:cs typeface="Arial" charset="0"/>
              </a:rPr>
              <a:t>Tổ</a:t>
            </a:r>
            <a:r>
              <a:rPr lang="en-US" sz="1200" dirty="0">
                <a:solidFill>
                  <a:schemeClr val="bg2">
                    <a:lumMod val="25000"/>
                  </a:schemeClr>
                </a:solidFill>
                <a:latin typeface="Arial" charset="0"/>
                <a:ea typeface="Arial" charset="0"/>
                <a:cs typeface="Arial" charset="0"/>
              </a:rPr>
              <a:t> </a:t>
            </a:r>
            <a:r>
              <a:rPr lang="en-US" sz="1200" dirty="0" err="1">
                <a:solidFill>
                  <a:schemeClr val="bg2">
                    <a:lumMod val="25000"/>
                  </a:schemeClr>
                </a:solidFill>
                <a:latin typeface="Arial" charset="0"/>
                <a:ea typeface="Arial" charset="0"/>
                <a:cs typeface="Arial" charset="0"/>
              </a:rPr>
              <a:t>hợp</a:t>
            </a:r>
            <a:r>
              <a:rPr lang="en-US" sz="1200" dirty="0">
                <a:solidFill>
                  <a:schemeClr val="bg2">
                    <a:lumMod val="25000"/>
                  </a:schemeClr>
                </a:solidFill>
                <a:latin typeface="Arial" charset="0"/>
                <a:ea typeface="Arial" charset="0"/>
                <a:cs typeface="Arial" charset="0"/>
              </a:rPr>
              <a:t> </a:t>
            </a:r>
            <a:r>
              <a:rPr lang="en-US" sz="1200" dirty="0" err="1">
                <a:solidFill>
                  <a:schemeClr val="bg2">
                    <a:lumMod val="25000"/>
                  </a:schemeClr>
                </a:solidFill>
                <a:latin typeface="Arial" charset="0"/>
                <a:ea typeface="Arial" charset="0"/>
                <a:cs typeface="Arial" charset="0"/>
              </a:rPr>
              <a:t>quàng</a:t>
            </a:r>
            <a:r>
              <a:rPr lang="en-US" sz="1200" dirty="0">
                <a:solidFill>
                  <a:schemeClr val="bg2">
                    <a:lumMod val="25000"/>
                  </a:schemeClr>
                </a:solidFill>
                <a:latin typeface="Arial" charset="0"/>
                <a:ea typeface="Arial" charset="0"/>
                <a:cs typeface="Arial" charset="0"/>
              </a:rPr>
              <a:t> </a:t>
            </a:r>
            <a:r>
              <a:rPr lang="en-US" sz="1200" dirty="0" err="1">
                <a:solidFill>
                  <a:schemeClr val="bg2">
                    <a:lumMod val="25000"/>
                  </a:schemeClr>
                </a:solidFill>
                <a:latin typeface="Arial" charset="0"/>
                <a:ea typeface="Arial" charset="0"/>
                <a:cs typeface="Arial" charset="0"/>
              </a:rPr>
              <a:t>đầu</a:t>
            </a:r>
            <a:endParaRPr lang="en-US" sz="1200" dirty="0">
              <a:solidFill>
                <a:schemeClr val="bg2">
                  <a:lumMod val="25000"/>
                </a:schemeClr>
              </a:solidFill>
              <a:latin typeface="Arial" charset="0"/>
              <a:ea typeface="Arial" charset="0"/>
              <a:cs typeface="Arial" charset="0"/>
            </a:endParaRPr>
          </a:p>
        </p:txBody>
      </p:sp>
      <p:sp>
        <p:nvSpPr>
          <p:cNvPr id="36" name="TextBox 35"/>
          <p:cNvSpPr txBox="1"/>
          <p:nvPr/>
        </p:nvSpPr>
        <p:spPr>
          <a:xfrm>
            <a:off x="343697" y="3422836"/>
            <a:ext cx="2489784" cy="276999"/>
          </a:xfrm>
          <a:prstGeom prst="rect">
            <a:avLst/>
          </a:prstGeom>
          <a:noFill/>
        </p:spPr>
        <p:txBody>
          <a:bodyPr wrap="none" rtlCol="0">
            <a:spAutoFit/>
          </a:bodyPr>
          <a:lstStyle/>
          <a:p>
            <a:r>
              <a:rPr lang="en-US" sz="1200" dirty="0" err="1">
                <a:solidFill>
                  <a:schemeClr val="bg2">
                    <a:lumMod val="25000"/>
                  </a:schemeClr>
                </a:solidFill>
                <a:latin typeface="Arial" charset="0"/>
                <a:ea typeface="Arial" charset="0"/>
                <a:cs typeface="Arial" charset="0"/>
              </a:rPr>
              <a:t>Ăng</a:t>
            </a:r>
            <a:r>
              <a:rPr lang="en-US" sz="1200" dirty="0">
                <a:solidFill>
                  <a:schemeClr val="bg2">
                    <a:lumMod val="25000"/>
                  </a:schemeClr>
                </a:solidFill>
                <a:latin typeface="Arial" charset="0"/>
                <a:ea typeface="Arial" charset="0"/>
                <a:cs typeface="Arial" charset="0"/>
              </a:rPr>
              <a:t> ten </a:t>
            </a:r>
            <a:r>
              <a:rPr lang="en-US" sz="1200" dirty="0" err="1">
                <a:solidFill>
                  <a:schemeClr val="bg2">
                    <a:lumMod val="25000"/>
                  </a:schemeClr>
                </a:solidFill>
                <a:latin typeface="Arial" charset="0"/>
                <a:ea typeface="Arial" charset="0"/>
                <a:cs typeface="Arial" charset="0"/>
              </a:rPr>
              <a:t>cần</a:t>
            </a:r>
            <a:r>
              <a:rPr lang="en-US" sz="1200" dirty="0">
                <a:solidFill>
                  <a:schemeClr val="bg2">
                    <a:lumMod val="25000"/>
                  </a:schemeClr>
                </a:solidFill>
                <a:latin typeface="Arial" charset="0"/>
                <a:ea typeface="Arial" charset="0"/>
                <a:cs typeface="Arial" charset="0"/>
              </a:rPr>
              <a:t> 3m, </a:t>
            </a:r>
            <a:r>
              <a:rPr lang="en-US" sz="1200" dirty="0" err="1">
                <a:solidFill>
                  <a:schemeClr val="bg2">
                    <a:lumMod val="25000"/>
                  </a:schemeClr>
                </a:solidFill>
                <a:latin typeface="Arial" charset="0"/>
                <a:ea typeface="Arial" charset="0"/>
                <a:cs typeface="Arial" charset="0"/>
              </a:rPr>
              <a:t>ăng</a:t>
            </a:r>
            <a:r>
              <a:rPr lang="en-US" sz="1200" dirty="0">
                <a:solidFill>
                  <a:schemeClr val="bg2">
                    <a:lumMod val="25000"/>
                  </a:schemeClr>
                </a:solidFill>
                <a:latin typeface="Arial" charset="0"/>
                <a:ea typeface="Arial" charset="0"/>
                <a:cs typeface="Arial" charset="0"/>
              </a:rPr>
              <a:t> ten </a:t>
            </a:r>
            <a:r>
              <a:rPr lang="en-US" sz="1200" dirty="0" err="1">
                <a:solidFill>
                  <a:schemeClr val="bg2">
                    <a:lumMod val="25000"/>
                  </a:schemeClr>
                </a:solidFill>
                <a:latin typeface="Arial" charset="0"/>
                <a:ea typeface="Arial" charset="0"/>
                <a:cs typeface="Arial" charset="0"/>
              </a:rPr>
              <a:t>cần</a:t>
            </a:r>
            <a:r>
              <a:rPr lang="en-US" sz="1200" dirty="0">
                <a:solidFill>
                  <a:schemeClr val="bg2">
                    <a:lumMod val="25000"/>
                  </a:schemeClr>
                </a:solidFill>
                <a:latin typeface="Arial" charset="0"/>
                <a:ea typeface="Arial" charset="0"/>
                <a:cs typeface="Arial" charset="0"/>
              </a:rPr>
              <a:t> 7m</a:t>
            </a:r>
          </a:p>
        </p:txBody>
      </p:sp>
      <p:pic>
        <p:nvPicPr>
          <p:cNvPr id="38" name="Picture 3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62096" y="525228"/>
            <a:ext cx="6553199" cy="4522164"/>
          </a:xfrm>
          <a:prstGeom prst="rect">
            <a:avLst/>
          </a:prstGeom>
        </p:spPr>
      </p:pic>
      <p:sp>
        <p:nvSpPr>
          <p:cNvPr id="2" name="TextBox 1"/>
          <p:cNvSpPr txBox="1"/>
          <p:nvPr/>
        </p:nvSpPr>
        <p:spPr>
          <a:xfrm>
            <a:off x="33819" y="786884"/>
            <a:ext cx="2212465" cy="369332"/>
          </a:xfrm>
          <a:prstGeom prst="rect">
            <a:avLst/>
          </a:prstGeom>
          <a:noFill/>
        </p:spPr>
        <p:txBody>
          <a:bodyPr wrap="none" rtlCol="0">
            <a:spAutoFit/>
          </a:bodyPr>
          <a:lstStyle/>
          <a:p>
            <a:r>
              <a:rPr lang="en-US" b="1" smtClean="0">
                <a:solidFill>
                  <a:srgbClr val="0070C0"/>
                </a:solidFill>
              </a:rPr>
              <a:t>Thành phần đồng bộ </a:t>
            </a:r>
            <a:endParaRPr lang="en-US" b="1">
              <a:solidFill>
                <a:srgbClr val="0070C0"/>
              </a:solidFill>
            </a:endParaRPr>
          </a:p>
        </p:txBody>
      </p:sp>
    </p:spTree>
    <p:extLst>
      <p:ext uri="{BB962C8B-B14F-4D97-AF65-F5344CB8AC3E}">
        <p14:creationId xmlns:p14="http://schemas.microsoft.com/office/powerpoint/2010/main" val="14624243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descr="Top"/>
          <p:cNvPicPr>
            <a:picLocks noChangeAspect="1" noChangeArrowheads="1"/>
          </p:cNvPicPr>
          <p:nvPr/>
        </p:nvPicPr>
        <p:blipFill>
          <a:blip r:embed="rId2"/>
          <a:srcRect/>
          <a:stretch>
            <a:fillRect/>
          </a:stretch>
        </p:blipFill>
        <p:spPr bwMode="auto">
          <a:xfrm>
            <a:off x="-6096" y="-19660"/>
            <a:ext cx="9144000" cy="66675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p:cNvSpPr/>
          <p:nvPr/>
        </p:nvSpPr>
        <p:spPr>
          <a:xfrm>
            <a:off x="0" y="742950"/>
            <a:ext cx="3256341" cy="369332"/>
          </a:xfrm>
          <a:prstGeom prst="rect">
            <a:avLst/>
          </a:prstGeom>
        </p:spPr>
        <p:txBody>
          <a:bodyPr wrap="none">
            <a:spAutoFit/>
          </a:bodyPr>
          <a:lstStyle/>
          <a:p>
            <a:r>
              <a:rPr lang="vi-VN" b="1" smtClean="0">
                <a:solidFill>
                  <a:srgbClr val="FF0000"/>
                </a:solidFill>
                <a:latin typeface="Times New Roman" panose="02020603050405020304" pitchFamily="18" charset="0"/>
                <a:cs typeface="Times New Roman" panose="02020603050405020304" pitchFamily="18" charset="0"/>
              </a:rPr>
              <a:t>3.</a:t>
            </a:r>
            <a:r>
              <a:rPr lang="en-US" b="1" smtClean="0">
                <a:solidFill>
                  <a:srgbClr val="FF0000"/>
                </a:solidFill>
                <a:latin typeface="Times New Roman" panose="02020603050405020304" pitchFamily="18" charset="0"/>
                <a:cs typeface="Times New Roman" panose="02020603050405020304" pitchFamily="18" charset="0"/>
              </a:rPr>
              <a:t>2. Thiết </a:t>
            </a:r>
            <a:r>
              <a:rPr lang="en-US" b="1">
                <a:solidFill>
                  <a:srgbClr val="FF0000"/>
                </a:solidFill>
                <a:latin typeface="Times New Roman" panose="02020603050405020304" pitchFamily="18" charset="0"/>
                <a:cs typeface="Times New Roman" panose="02020603050405020304" pitchFamily="18" charset="0"/>
              </a:rPr>
              <a:t>bị </a:t>
            </a:r>
            <a:r>
              <a:rPr lang="en-US" b="1" smtClean="0">
                <a:solidFill>
                  <a:srgbClr val="FF0000"/>
                </a:solidFill>
                <a:latin typeface="Times New Roman" panose="02020603050405020304" pitchFamily="18" charset="0"/>
                <a:cs typeface="Times New Roman" panose="02020603050405020304" pitchFamily="18" charset="0"/>
              </a:rPr>
              <a:t>VTĐscn VRU-812</a:t>
            </a:r>
            <a:endParaRPr lang="en-US" b="1">
              <a:solidFill>
                <a:srgbClr val="FF0000"/>
              </a:solidFill>
              <a:latin typeface="Times New Roman" panose="02020603050405020304" pitchFamily="18" charset="0"/>
              <a:cs typeface="Times New Roman" panose="02020603050405020304" pitchFamily="18" charset="0"/>
            </a:endParaRPr>
          </a:p>
        </p:txBody>
      </p:sp>
      <p:pic>
        <p:nvPicPr>
          <p:cNvPr id="102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887" y="1276350"/>
            <a:ext cx="3454400" cy="2590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3256270" y="962097"/>
            <a:ext cx="5887730" cy="3831818"/>
          </a:xfrm>
          <a:prstGeom prst="rect">
            <a:avLst/>
          </a:prstGeom>
          <a:noFill/>
        </p:spPr>
        <p:txBody>
          <a:bodyPr wrap="square" rtlCol="0">
            <a:spAutoFit/>
          </a:bodyPr>
          <a:lstStyle/>
          <a:p>
            <a:pPr indent="450215" algn="just">
              <a:lnSpc>
                <a:spcPct val="150000"/>
              </a:lnSpc>
              <a:spcAft>
                <a:spcPts val="0"/>
              </a:spcAft>
            </a:pPr>
            <a:r>
              <a:rPr lang="en-US" smtClean="0">
                <a:latin typeface="Times New Roman"/>
                <a:ea typeface="SimSun"/>
                <a:cs typeface="Times New Roman"/>
              </a:rPr>
              <a:t>- Dải </a:t>
            </a:r>
            <a:r>
              <a:rPr lang="en-US">
                <a:latin typeface="Times New Roman"/>
                <a:ea typeface="SimSun"/>
                <a:cs typeface="Times New Roman"/>
              </a:rPr>
              <a:t>tần công tác: (30 </a:t>
            </a:r>
            <a:r>
              <a:rPr lang="en-US">
                <a:latin typeface="Times New Roman"/>
                <a:ea typeface="SimSun"/>
                <a:cs typeface="Times New Roman"/>
                <a:sym typeface="Symbol"/>
              </a:rPr>
              <a:t></a:t>
            </a:r>
            <a:r>
              <a:rPr lang="en-US">
                <a:latin typeface="Times New Roman"/>
                <a:ea typeface="SimSun"/>
                <a:cs typeface="Times New Roman"/>
              </a:rPr>
              <a:t> 87,975) MHz</a:t>
            </a:r>
            <a:endParaRPr lang="en-US">
              <a:latin typeface=".VnTime"/>
              <a:ea typeface="SimSun"/>
              <a:cs typeface="Times New Roman"/>
            </a:endParaRPr>
          </a:p>
          <a:p>
            <a:pPr indent="450215" algn="just">
              <a:lnSpc>
                <a:spcPct val="150000"/>
              </a:lnSpc>
              <a:spcAft>
                <a:spcPts val="0"/>
              </a:spcAft>
            </a:pPr>
            <a:r>
              <a:rPr lang="en-US">
                <a:latin typeface="Times New Roman"/>
                <a:ea typeface="SimSun"/>
                <a:cs typeface="Times New Roman"/>
              </a:rPr>
              <a:t>- Giãn cách kênh: 25 kHz</a:t>
            </a:r>
            <a:endParaRPr lang="en-US">
              <a:latin typeface=".VnTime"/>
              <a:ea typeface="SimSun"/>
              <a:cs typeface="Times New Roman"/>
            </a:endParaRPr>
          </a:p>
          <a:p>
            <a:pPr indent="450215" algn="just">
              <a:lnSpc>
                <a:spcPct val="150000"/>
              </a:lnSpc>
              <a:spcAft>
                <a:spcPts val="0"/>
              </a:spcAft>
            </a:pPr>
            <a:r>
              <a:rPr lang="en-US">
                <a:latin typeface="Times New Roman"/>
                <a:ea typeface="SimSun"/>
                <a:cs typeface="Times New Roman"/>
              </a:rPr>
              <a:t>- Số </a:t>
            </a:r>
            <a:r>
              <a:rPr lang="en-US" smtClean="0">
                <a:latin typeface="Times New Roman"/>
                <a:ea typeface="SimSun"/>
                <a:cs typeface="Times New Roman"/>
              </a:rPr>
              <a:t>kênh</a:t>
            </a:r>
            <a:r>
              <a:rPr lang="vi-VN" smtClean="0">
                <a:latin typeface="Times New Roman"/>
                <a:ea typeface="SimSun"/>
                <a:cs typeface="Times New Roman"/>
              </a:rPr>
              <a:t>: </a:t>
            </a:r>
            <a:r>
              <a:rPr lang="en-US" smtClean="0">
                <a:latin typeface="Times New Roman"/>
                <a:ea typeface="SimSun"/>
                <a:cs typeface="Times New Roman"/>
              </a:rPr>
              <a:t>2320 </a:t>
            </a:r>
            <a:r>
              <a:rPr lang="en-US">
                <a:latin typeface="Times New Roman"/>
                <a:ea typeface="SimSun"/>
                <a:cs typeface="Times New Roman"/>
              </a:rPr>
              <a:t>kênh</a:t>
            </a:r>
            <a:endParaRPr lang="en-US">
              <a:latin typeface=".VnTime"/>
              <a:ea typeface="SimSun"/>
              <a:cs typeface="Times New Roman"/>
            </a:endParaRPr>
          </a:p>
          <a:p>
            <a:pPr indent="450215" algn="just">
              <a:lnSpc>
                <a:spcPct val="150000"/>
              </a:lnSpc>
              <a:spcAft>
                <a:spcPts val="0"/>
              </a:spcAft>
            </a:pPr>
            <a:r>
              <a:rPr lang="en-US">
                <a:latin typeface="Times New Roman"/>
                <a:ea typeface="SimSun"/>
                <a:cs typeface="Times New Roman"/>
              </a:rPr>
              <a:t>- Số kênh nhớ: 10 kênh</a:t>
            </a:r>
            <a:endParaRPr lang="en-US">
              <a:latin typeface=".VnTime"/>
              <a:ea typeface="SimSun"/>
              <a:cs typeface="Times New Roman"/>
            </a:endParaRPr>
          </a:p>
          <a:p>
            <a:pPr algn="just">
              <a:lnSpc>
                <a:spcPct val="150000"/>
              </a:lnSpc>
              <a:spcAft>
                <a:spcPts val="0"/>
              </a:spcAft>
            </a:pPr>
            <a:r>
              <a:rPr lang="en-US" smtClean="0">
                <a:latin typeface="Times New Roman"/>
                <a:ea typeface="SimSun"/>
                <a:cs typeface="Times New Roman"/>
              </a:rPr>
              <a:t>        - Tốc độ nhảy tần:  500 lần/giây</a:t>
            </a:r>
            <a:endParaRPr lang="en-US" smtClean="0">
              <a:latin typeface=".VnTime"/>
              <a:ea typeface="SimSun"/>
              <a:cs typeface="Times New Roman"/>
            </a:endParaRPr>
          </a:p>
          <a:p>
            <a:pPr algn="just">
              <a:lnSpc>
                <a:spcPct val="150000"/>
              </a:lnSpc>
              <a:spcAft>
                <a:spcPts val="0"/>
              </a:spcAft>
            </a:pPr>
            <a:r>
              <a:rPr lang="en-US">
                <a:latin typeface=".VnTime"/>
                <a:ea typeface="SimSun"/>
                <a:cs typeface="Times New Roman"/>
              </a:rPr>
              <a:t> </a:t>
            </a:r>
            <a:r>
              <a:rPr lang="en-US" smtClean="0">
                <a:latin typeface=".VnTime"/>
                <a:ea typeface="SimSun"/>
                <a:cs typeface="Times New Roman"/>
              </a:rPr>
              <a:t>      - </a:t>
            </a:r>
            <a:r>
              <a:rPr lang="en-US" smtClean="0">
                <a:latin typeface="Times New Roman" panose="02020603050405020304" pitchFamily="18" charset="0"/>
                <a:ea typeface="SimSun"/>
                <a:cs typeface="Times New Roman" panose="02020603050405020304" pitchFamily="18" charset="0"/>
              </a:rPr>
              <a:t>Có khả năng thiết lập 128 mạng. Có chức năng nhập mạng muộn </a:t>
            </a:r>
          </a:p>
          <a:p>
            <a:pPr algn="just">
              <a:lnSpc>
                <a:spcPct val="150000"/>
              </a:lnSpc>
              <a:spcAft>
                <a:spcPts val="0"/>
              </a:spcAft>
            </a:pPr>
            <a:r>
              <a:rPr lang="en-US" smtClean="0">
                <a:latin typeface="Times New Roman"/>
                <a:ea typeface="SimSun"/>
                <a:cs typeface="Times New Roman"/>
              </a:rPr>
              <a:t>        - Tính năng truyền số liệu tốc độ cao (19200 bit/giây)</a:t>
            </a:r>
            <a:endParaRPr lang="vi-VN" smtClean="0">
              <a:latin typeface="Times New Roman"/>
              <a:ea typeface="SimSun"/>
              <a:cs typeface="Times New Roman"/>
            </a:endParaRPr>
          </a:p>
          <a:p>
            <a:pPr algn="just">
              <a:lnSpc>
                <a:spcPct val="150000"/>
              </a:lnSpc>
              <a:spcAft>
                <a:spcPts val="0"/>
              </a:spcAft>
            </a:pPr>
            <a:r>
              <a:rPr lang="vi-VN" smtClean="0">
                <a:latin typeface="Times New Roman"/>
                <a:ea typeface="SimSun"/>
                <a:cs typeface="Times New Roman"/>
              </a:rPr>
              <a:t>        - Cự ly liên lạc: 20 km </a:t>
            </a:r>
            <a:endParaRPr lang="en-US" smtClean="0">
              <a:latin typeface="Times New Roman"/>
              <a:ea typeface="SimSun"/>
              <a:cs typeface="Times New Roman"/>
            </a:endParaRPr>
          </a:p>
        </p:txBody>
      </p:sp>
    </p:spTree>
    <p:extLst>
      <p:ext uri="{BB962C8B-B14F-4D97-AF65-F5344CB8AC3E}">
        <p14:creationId xmlns:p14="http://schemas.microsoft.com/office/powerpoint/2010/main" val="271231606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descr="Top"/>
          <p:cNvPicPr>
            <a:picLocks noChangeAspect="1" noChangeArrowheads="1"/>
          </p:cNvPicPr>
          <p:nvPr/>
        </p:nvPicPr>
        <p:blipFill>
          <a:blip r:embed="rId2"/>
          <a:srcRect/>
          <a:stretch>
            <a:fillRect/>
          </a:stretch>
        </p:blipFill>
        <p:spPr bwMode="auto">
          <a:xfrm>
            <a:off x="-6096" y="-19660"/>
            <a:ext cx="9144000" cy="66675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3954" y="824214"/>
            <a:ext cx="3358375" cy="42874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Rectangle 8"/>
          <p:cNvSpPr/>
          <p:nvPr/>
        </p:nvSpPr>
        <p:spPr>
          <a:xfrm>
            <a:off x="0" y="742950"/>
            <a:ext cx="2300630" cy="369332"/>
          </a:xfrm>
          <a:prstGeom prst="rect">
            <a:avLst/>
          </a:prstGeom>
        </p:spPr>
        <p:txBody>
          <a:bodyPr wrap="none">
            <a:spAutoFit/>
          </a:bodyPr>
          <a:lstStyle/>
          <a:p>
            <a:r>
              <a:rPr lang="en-US" b="1" smtClean="0">
                <a:solidFill>
                  <a:srgbClr val="0070C0"/>
                </a:solidFill>
                <a:latin typeface="Times New Roman" panose="02020603050405020304" pitchFamily="18" charset="0"/>
                <a:cs typeface="Times New Roman" panose="02020603050405020304" pitchFamily="18" charset="0"/>
              </a:rPr>
              <a:t>Thành phần đồng bộ </a:t>
            </a:r>
            <a:endParaRPr lang="en-US" b="1">
              <a:solidFill>
                <a:srgbClr val="0070C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8175759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descr="Top"/>
          <p:cNvPicPr>
            <a:picLocks noChangeAspect="1" noChangeArrowheads="1"/>
          </p:cNvPicPr>
          <p:nvPr/>
        </p:nvPicPr>
        <p:blipFill>
          <a:blip r:embed="rId2"/>
          <a:srcRect/>
          <a:stretch>
            <a:fillRect/>
          </a:stretch>
        </p:blipFill>
        <p:spPr bwMode="auto">
          <a:xfrm>
            <a:off x="-6096" y="-19660"/>
            <a:ext cx="9144000" cy="66675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0" name="Picture 1"/>
          <p:cNvPicPr>
            <a:picLocks noChangeAspect="1" noChangeArrowheads="1"/>
          </p:cNvPicPr>
          <p:nvPr/>
        </p:nvPicPr>
        <p:blipFill>
          <a:blip r:embed="rId3">
            <a:lum bright="22000" contrast="32000"/>
            <a:extLst>
              <a:ext uri="{28A0092B-C50C-407E-A947-70E740481C1C}">
                <a14:useLocalDpi xmlns:a14="http://schemas.microsoft.com/office/drawing/2010/main" val="0"/>
              </a:ext>
            </a:extLst>
          </a:blip>
          <a:srcRect r="2148" b="1801"/>
          <a:stretch>
            <a:fillRect/>
          </a:stretch>
        </p:blipFill>
        <p:spPr bwMode="auto">
          <a:xfrm>
            <a:off x="-6096" y="1307163"/>
            <a:ext cx="3505200" cy="3812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Rectangle 40"/>
          <p:cNvSpPr/>
          <p:nvPr/>
        </p:nvSpPr>
        <p:spPr>
          <a:xfrm>
            <a:off x="0" y="742950"/>
            <a:ext cx="3828997" cy="369332"/>
          </a:xfrm>
          <a:prstGeom prst="rect">
            <a:avLst/>
          </a:prstGeom>
        </p:spPr>
        <p:txBody>
          <a:bodyPr wrap="none">
            <a:spAutoFit/>
          </a:bodyPr>
          <a:lstStyle/>
          <a:p>
            <a:r>
              <a:rPr lang="en-US" b="1" smtClean="0">
                <a:solidFill>
                  <a:srgbClr val="FF0000"/>
                </a:solidFill>
                <a:latin typeface="Times New Roman" panose="02020603050405020304" pitchFamily="18" charset="0"/>
                <a:cs typeface="Times New Roman" panose="02020603050405020304" pitchFamily="18" charset="0"/>
              </a:rPr>
              <a:t>3</a:t>
            </a:r>
            <a:r>
              <a:rPr lang="vi-VN" b="1" smtClean="0">
                <a:solidFill>
                  <a:srgbClr val="FF0000"/>
                </a:solidFill>
                <a:latin typeface="Times New Roman" panose="02020603050405020304" pitchFamily="18" charset="0"/>
                <a:cs typeface="Times New Roman" panose="02020603050405020304" pitchFamily="18" charset="0"/>
              </a:rPr>
              <a:t>.3</a:t>
            </a:r>
            <a:r>
              <a:rPr lang="en-US" b="1" smtClean="0">
                <a:solidFill>
                  <a:srgbClr val="FF0000"/>
                </a:solidFill>
                <a:latin typeface="Times New Roman" panose="02020603050405020304" pitchFamily="18" charset="0"/>
                <a:cs typeface="Times New Roman" panose="02020603050405020304" pitchFamily="18" charset="0"/>
              </a:rPr>
              <a:t>. Thiết </a:t>
            </a:r>
            <a:r>
              <a:rPr lang="en-US" b="1">
                <a:solidFill>
                  <a:srgbClr val="FF0000"/>
                </a:solidFill>
                <a:latin typeface="Times New Roman" panose="02020603050405020304" pitchFamily="18" charset="0"/>
                <a:cs typeface="Times New Roman" panose="02020603050405020304" pitchFamily="18" charset="0"/>
              </a:rPr>
              <a:t>bị </a:t>
            </a:r>
            <a:r>
              <a:rPr lang="en-US" b="1" smtClean="0">
                <a:solidFill>
                  <a:srgbClr val="FF0000"/>
                </a:solidFill>
                <a:latin typeface="Times New Roman" panose="02020603050405020304" pitchFamily="18" charset="0"/>
                <a:cs typeface="Times New Roman" panose="02020603050405020304" pitchFamily="18" charset="0"/>
              </a:rPr>
              <a:t>liên kết đa mạng ACU-T</a:t>
            </a:r>
            <a:endParaRPr lang="en-US" b="1">
              <a:solidFill>
                <a:srgbClr val="FF0000"/>
              </a:solidFill>
              <a:latin typeface="Times New Roman" panose="02020603050405020304" pitchFamily="18" charset="0"/>
              <a:cs typeface="Times New Roman" panose="02020603050405020304" pitchFamily="18" charset="0"/>
            </a:endParaRPr>
          </a:p>
        </p:txBody>
      </p:sp>
      <p:sp>
        <p:nvSpPr>
          <p:cNvPr id="37" name="TextBox 36"/>
          <p:cNvSpPr txBox="1"/>
          <p:nvPr/>
        </p:nvSpPr>
        <p:spPr>
          <a:xfrm>
            <a:off x="3200399" y="1329822"/>
            <a:ext cx="5937503" cy="3477875"/>
          </a:xfrm>
          <a:prstGeom prst="rect">
            <a:avLst/>
          </a:prstGeom>
          <a:noFill/>
        </p:spPr>
        <p:txBody>
          <a:bodyPr wrap="square" rtlCol="0">
            <a:spAutoFit/>
          </a:bodyPr>
          <a:lstStyle/>
          <a:p>
            <a:pPr marL="285750" indent="-285750">
              <a:buFont typeface="Wingdings" panose="05000000000000000000" pitchFamily="2" charset="2"/>
              <a:buChar char="Ø"/>
            </a:pPr>
            <a:r>
              <a:rPr lang="vi-VN" sz="2000" smtClean="0">
                <a:latin typeface="Times New Roman"/>
                <a:ea typeface="Times New Roman"/>
              </a:rPr>
              <a:t>ACU-T </a:t>
            </a:r>
            <a:r>
              <a:rPr lang="vi-VN" sz="2000">
                <a:latin typeface="Times New Roman"/>
                <a:ea typeface="Times New Roman"/>
              </a:rPr>
              <a:t>là một thiết bị có thiết kế nhỏ gọn, vững chắc phù hợp với các ứng dụng kết nối cố định, chiến thuật và di động trên xe, cho phép triển khai </a:t>
            </a:r>
            <a:r>
              <a:rPr lang="vi-VN" sz="2000" smtClean="0">
                <a:latin typeface="Times New Roman"/>
                <a:ea typeface="Times New Roman"/>
              </a:rPr>
              <a:t>nhanh</a:t>
            </a:r>
            <a:endParaRPr lang="en-US" sz="2000" smtClean="0">
              <a:latin typeface="Times New Roman"/>
              <a:ea typeface="Times New Roman"/>
            </a:endParaRPr>
          </a:p>
          <a:p>
            <a:endParaRPr lang="en-US" sz="2000" smtClean="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vi-VN" sz="2000" smtClean="0">
                <a:latin typeface="Times New Roman" panose="02020603050405020304" pitchFamily="18" charset="0"/>
                <a:cs typeface="Times New Roman" panose="02020603050405020304" pitchFamily="18" charset="0"/>
              </a:rPr>
              <a:t>ACU-T </a:t>
            </a:r>
            <a:r>
              <a:rPr lang="vi-VN" sz="2000">
                <a:latin typeface="Times New Roman" panose="02020603050405020304" pitchFamily="18" charset="0"/>
                <a:cs typeface="Times New Roman" panose="02020603050405020304" pitchFamily="18" charset="0"/>
              </a:rPr>
              <a:t>linh hoạt và đa năng cho phép </a:t>
            </a:r>
            <a:r>
              <a:rPr lang="vi-VN" sz="2000" smtClean="0">
                <a:latin typeface="Times New Roman" panose="02020603050405020304" pitchFamily="18" charset="0"/>
                <a:cs typeface="Times New Roman" panose="02020603050405020304" pitchFamily="18" charset="0"/>
              </a:rPr>
              <a:t> </a:t>
            </a:r>
            <a:r>
              <a:rPr lang="vi-VN" sz="2000">
                <a:latin typeface="Times New Roman" panose="02020603050405020304" pitchFamily="18" charset="0"/>
                <a:cs typeface="Times New Roman" panose="02020603050405020304" pitchFamily="18" charset="0"/>
              </a:rPr>
              <a:t>kết nối </a:t>
            </a:r>
            <a:r>
              <a:rPr lang="en-US" sz="2000" smtClean="0">
                <a:latin typeface="Times New Roman" panose="02020603050405020304" pitchFamily="18" charset="0"/>
                <a:cs typeface="Times New Roman" panose="02020603050405020304" pitchFamily="18" charset="0"/>
              </a:rPr>
              <a:t>mạng VTĐsn</a:t>
            </a:r>
            <a:r>
              <a:rPr lang="vi-VN" sz="2000" smtClean="0">
                <a:latin typeface="Times New Roman" panose="02020603050405020304" pitchFamily="18" charset="0"/>
                <a:cs typeface="Times New Roman" panose="02020603050405020304" pitchFamily="18" charset="0"/>
              </a:rPr>
              <a:t>,</a:t>
            </a:r>
            <a:r>
              <a:rPr lang="en-US" sz="2000" smtClean="0">
                <a:latin typeface="Times New Roman" panose="02020603050405020304" pitchFamily="18" charset="0"/>
                <a:cs typeface="Times New Roman" panose="02020603050405020304" pitchFamily="18" charset="0"/>
              </a:rPr>
              <a:t> VTĐscn</a:t>
            </a:r>
            <a:r>
              <a:rPr lang="vi-VN" sz="2000" smtClean="0">
                <a:latin typeface="Times New Roman" panose="02020603050405020304" pitchFamily="18" charset="0"/>
                <a:cs typeface="Times New Roman" panose="02020603050405020304" pitchFamily="18" charset="0"/>
              </a:rPr>
              <a:t>, </a:t>
            </a:r>
            <a:r>
              <a:rPr lang="en-US" sz="2000" smtClean="0">
                <a:latin typeface="Times New Roman" panose="02020603050405020304" pitchFamily="18" charset="0"/>
                <a:cs typeface="Times New Roman" panose="02020603050405020304" pitchFamily="18" charset="0"/>
              </a:rPr>
              <a:t>mạng điện thoại quân sự </a:t>
            </a:r>
            <a:r>
              <a:rPr lang="vi-VN" sz="2000" smtClean="0">
                <a:latin typeface="Times New Roman" panose="02020603050405020304" pitchFamily="18" charset="0"/>
                <a:cs typeface="Times New Roman" panose="02020603050405020304" pitchFamily="18" charset="0"/>
              </a:rPr>
              <a:t>, </a:t>
            </a:r>
            <a:r>
              <a:rPr lang="vi-VN" sz="2000">
                <a:latin typeface="Times New Roman" panose="02020603050405020304" pitchFamily="18" charset="0"/>
                <a:cs typeface="Times New Roman" panose="02020603050405020304" pitchFamily="18" charset="0"/>
              </a:rPr>
              <a:t>hệ thống Trunking</a:t>
            </a:r>
            <a:r>
              <a:rPr lang="vi-VN" sz="2000" smtClean="0">
                <a:latin typeface="Times New Roman" panose="02020603050405020304" pitchFamily="18" charset="0"/>
                <a:cs typeface="Times New Roman" panose="02020603050405020304" pitchFamily="18" charset="0"/>
              </a:rPr>
              <a:t>,</a:t>
            </a:r>
            <a:r>
              <a:rPr lang="en-US" sz="2000" smtClean="0">
                <a:latin typeface="Times New Roman" panose="02020603050405020304" pitchFamily="18" charset="0"/>
                <a:cs typeface="Times New Roman" panose="02020603050405020304" pitchFamily="18" charset="0"/>
              </a:rPr>
              <a:t> </a:t>
            </a:r>
            <a:r>
              <a:rPr lang="vi-VN" sz="2000" smtClean="0">
                <a:latin typeface="Times New Roman" panose="02020603050405020304" pitchFamily="18" charset="0"/>
                <a:cs typeface="Times New Roman" panose="02020603050405020304" pitchFamily="18" charset="0"/>
              </a:rPr>
              <a:t> </a:t>
            </a:r>
            <a:r>
              <a:rPr lang="vi-VN" sz="2000">
                <a:latin typeface="Times New Roman" panose="02020603050405020304" pitchFamily="18" charset="0"/>
                <a:cs typeface="Times New Roman" panose="02020603050405020304" pitchFamily="18" charset="0"/>
              </a:rPr>
              <a:t>bộ đàm tần số UHF/VHF</a:t>
            </a:r>
            <a:r>
              <a:rPr lang="vi-VN" sz="2000" smtClean="0">
                <a:latin typeface="Times New Roman" panose="02020603050405020304" pitchFamily="18" charset="0"/>
                <a:cs typeface="Times New Roman" panose="02020603050405020304" pitchFamily="18" charset="0"/>
              </a:rPr>
              <a:t>…</a:t>
            </a:r>
            <a:endParaRPr lang="en-US" sz="2000" smtClean="0">
              <a:latin typeface="Times New Roman" panose="02020603050405020304" pitchFamily="18" charset="0"/>
              <a:cs typeface="Times New Roman" panose="02020603050405020304" pitchFamily="18" charset="0"/>
            </a:endParaRPr>
          </a:p>
          <a:p>
            <a:endParaRPr lang="en-US" sz="2000" smtClean="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sz="2000" smtClean="0">
                <a:latin typeface="Times New Roman" panose="02020603050405020304" pitchFamily="18" charset="0"/>
                <a:cs typeface="Times New Roman" panose="02020603050405020304" pitchFamily="18" charset="0"/>
              </a:rPr>
              <a:t>Hệ thống cho có thể điều khiển trực thiếp bằng bàn phím trên thiết bị hoặc thông qua phần mềm ACU Controller trên máy tính</a:t>
            </a:r>
            <a:endParaRPr lang="en-US" sz="20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5950690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7"/>
          <p:cNvSpPr>
            <a:spLocks noChangeArrowheads="1"/>
          </p:cNvSpPr>
          <p:nvPr/>
        </p:nvSpPr>
        <p:spPr bwMode="auto">
          <a:xfrm>
            <a:off x="152400" y="1524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pSp>
        <p:nvGrpSpPr>
          <p:cNvPr id="6" name="Canvas 30"/>
          <p:cNvGrpSpPr>
            <a:grpSpLocks/>
          </p:cNvGrpSpPr>
          <p:nvPr/>
        </p:nvGrpSpPr>
        <p:grpSpPr bwMode="auto">
          <a:xfrm>
            <a:off x="1481184" y="2259348"/>
            <a:ext cx="5943600" cy="2276475"/>
            <a:chOff x="0" y="0"/>
            <a:chExt cx="59436" cy="22771"/>
          </a:xfrm>
        </p:grpSpPr>
        <p:sp>
          <p:nvSpPr>
            <p:cNvPr id="7" name="AutoShape 16"/>
            <p:cNvSpPr>
              <a:spLocks noChangeAspect="1" noChangeArrowheads="1"/>
            </p:cNvSpPr>
            <p:nvPr/>
          </p:nvSpPr>
          <p:spPr bwMode="auto">
            <a:xfrm>
              <a:off x="0" y="0"/>
              <a:ext cx="59436" cy="2277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Rectangle 9"/>
            <p:cNvSpPr>
              <a:spLocks noChangeArrowheads="1"/>
            </p:cNvSpPr>
            <p:nvPr/>
          </p:nvSpPr>
          <p:spPr bwMode="auto">
            <a:xfrm>
              <a:off x="13722" y="1035"/>
              <a:ext cx="9144" cy="9137"/>
            </a:xfrm>
            <a:prstGeom prst="rect">
              <a:avLst/>
            </a:prstGeom>
            <a:solidFill>
              <a:srgbClr val="FFFFFF"/>
            </a:solidFill>
            <a:ln w="12700">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vi-VN" altLang="en-US" sz="1400" b="1" i="0" u="none" strike="noStrike" cap="none" normalizeH="0" baseline="0" smtClean="0">
                  <a:ln>
                    <a:noFill/>
                  </a:ln>
                  <a:solidFill>
                    <a:srgbClr val="000000"/>
                  </a:solidFill>
                  <a:effectLst/>
                  <a:latin typeface="Times New Roman" pitchFamily="18" charset="0"/>
                  <a:ea typeface="Arial" pitchFamily="34" charset="0"/>
                  <a:cs typeface="Times New Roman" pitchFamily="18" charset="0"/>
                </a:rPr>
                <a:t>Máy vô tuyến SN </a:t>
              </a:r>
              <a:endParaRPr kumimoji="0" lang="vi-VN" altLang="en-US" sz="600" b="0" i="0" u="none" strike="noStrike" cap="none" normalizeH="0" baseline="0" smtClean="0">
                <a:ln>
                  <a:noFill/>
                </a:ln>
                <a:solidFill>
                  <a:schemeClr val="tx1"/>
                </a:solidFill>
                <a:effectLst/>
                <a:latin typeface="Arial" pitchFamily="34" charset="0"/>
                <a:cs typeface="Arial"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vi-VN" altLang="en-US" sz="1400" b="1" i="0" u="none" strike="noStrike" cap="none" normalizeH="0" baseline="0" smtClean="0">
                  <a:ln>
                    <a:noFill/>
                  </a:ln>
                  <a:solidFill>
                    <a:srgbClr val="000000"/>
                  </a:solidFill>
                  <a:effectLst/>
                  <a:latin typeface="Times New Roman" pitchFamily="18" charset="0"/>
                  <a:ea typeface="Arial" pitchFamily="34" charset="0"/>
                  <a:cs typeface="Times New Roman" pitchFamily="18" charset="0"/>
                </a:rPr>
                <a:t>Số 1</a:t>
              </a:r>
              <a:endParaRPr kumimoji="0" lang="vi-VN" altLang="en-US" sz="6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9" name="Rectangle 10"/>
            <p:cNvSpPr>
              <a:spLocks noChangeArrowheads="1"/>
            </p:cNvSpPr>
            <p:nvPr/>
          </p:nvSpPr>
          <p:spPr bwMode="auto">
            <a:xfrm>
              <a:off x="26670" y="1035"/>
              <a:ext cx="9137" cy="9137"/>
            </a:xfrm>
            <a:prstGeom prst="rect">
              <a:avLst/>
            </a:prstGeom>
            <a:solidFill>
              <a:srgbClr val="FFFFFF"/>
            </a:solidFill>
            <a:ln w="1587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vi-VN" altLang="en-US" sz="1400" b="1" i="0" u="none" strike="noStrike" cap="none" normalizeH="0" baseline="0" smtClean="0">
                  <a:ln>
                    <a:noFill/>
                  </a:ln>
                  <a:solidFill>
                    <a:srgbClr val="000000"/>
                  </a:solidFill>
                  <a:effectLst/>
                  <a:latin typeface="Times New Roman" pitchFamily="18" charset="0"/>
                  <a:ea typeface="Arial" pitchFamily="34" charset="0"/>
                  <a:cs typeface="Times New Roman" pitchFamily="18" charset="0"/>
                </a:rPr>
                <a:t>ACU-T</a:t>
              </a:r>
              <a:endParaRPr kumimoji="0" lang="vi-VN" alt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0" name="Rectangle 11"/>
            <p:cNvSpPr>
              <a:spLocks noChangeArrowheads="1"/>
            </p:cNvSpPr>
            <p:nvPr/>
          </p:nvSpPr>
          <p:spPr bwMode="auto">
            <a:xfrm>
              <a:off x="39624" y="1035"/>
              <a:ext cx="9144" cy="9137"/>
            </a:xfrm>
            <a:prstGeom prst="rect">
              <a:avLst/>
            </a:prstGeom>
            <a:solidFill>
              <a:srgbClr val="FFFFFF"/>
            </a:solidFill>
            <a:ln w="12700">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vi-VN" altLang="en-US" sz="1300" b="1" i="0" u="none" strike="noStrike" cap="none" normalizeH="0" baseline="0" smtClean="0">
                  <a:ln>
                    <a:noFill/>
                  </a:ln>
                  <a:solidFill>
                    <a:srgbClr val="000000"/>
                  </a:solidFill>
                  <a:effectLst/>
                  <a:latin typeface="Times New Roman" pitchFamily="18" charset="0"/>
                  <a:ea typeface="Arial" pitchFamily="34" charset="0"/>
                  <a:cs typeface="Times New Roman" pitchFamily="18" charset="0"/>
                </a:rPr>
                <a:t>Máy vô tuyến SCN Số 1</a:t>
              </a:r>
              <a:endParaRPr kumimoji="0" lang="vi-VN" altLang="en-US" sz="6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1" name="Rectangle 12"/>
            <p:cNvSpPr>
              <a:spLocks noChangeArrowheads="1"/>
            </p:cNvSpPr>
            <p:nvPr/>
          </p:nvSpPr>
          <p:spPr bwMode="auto">
            <a:xfrm>
              <a:off x="1530" y="12414"/>
              <a:ext cx="10684" cy="9137"/>
            </a:xfrm>
            <a:prstGeom prst="rect">
              <a:avLst/>
            </a:prstGeom>
            <a:solidFill>
              <a:srgbClr val="FFFFFF"/>
            </a:solidFill>
            <a:ln w="12700">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vi-VN" altLang="en-US" sz="1400" b="1" i="0" u="none" strike="noStrike" cap="none" normalizeH="0" baseline="0" smtClean="0">
                  <a:ln>
                    <a:noFill/>
                  </a:ln>
                  <a:solidFill>
                    <a:srgbClr val="000000"/>
                  </a:solidFill>
                  <a:effectLst/>
                  <a:latin typeface="Times New Roman" pitchFamily="18" charset="0"/>
                  <a:ea typeface="Arial" pitchFamily="34" charset="0"/>
                  <a:cs typeface="Times New Roman" pitchFamily="18" charset="0"/>
                </a:rPr>
                <a:t>Máy vô tuyến SN</a:t>
              </a:r>
              <a:endParaRPr kumimoji="0" lang="vi-VN" altLang="en-US" sz="600" b="0" i="0" u="none" strike="noStrike" cap="none" normalizeH="0" baseline="0" smtClean="0">
                <a:ln>
                  <a:noFill/>
                </a:ln>
                <a:solidFill>
                  <a:schemeClr val="tx1"/>
                </a:solidFill>
                <a:effectLst/>
                <a:latin typeface="Arial" pitchFamily="34" charset="0"/>
                <a:cs typeface="Arial"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vi-VN" altLang="en-US" sz="1400" b="1" i="0" u="none" strike="noStrike" cap="none" normalizeH="0" baseline="0" smtClean="0">
                  <a:ln>
                    <a:noFill/>
                  </a:ln>
                  <a:solidFill>
                    <a:srgbClr val="000000"/>
                  </a:solidFill>
                  <a:effectLst/>
                  <a:latin typeface="Times New Roman" pitchFamily="18" charset="0"/>
                  <a:ea typeface="Arial" pitchFamily="34" charset="0"/>
                  <a:cs typeface="Times New Roman" pitchFamily="18" charset="0"/>
                </a:rPr>
                <a:t>Số 2 (ở xa)</a:t>
              </a:r>
              <a:endParaRPr kumimoji="0" lang="vi-VN" altLang="en-US" sz="6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2" name="Rectangle 13"/>
            <p:cNvSpPr>
              <a:spLocks noChangeArrowheads="1"/>
            </p:cNvSpPr>
            <p:nvPr/>
          </p:nvSpPr>
          <p:spPr bwMode="auto">
            <a:xfrm>
              <a:off x="48176" y="12414"/>
              <a:ext cx="10498" cy="9137"/>
            </a:xfrm>
            <a:prstGeom prst="rect">
              <a:avLst/>
            </a:prstGeom>
            <a:solidFill>
              <a:srgbClr val="FFFFFF"/>
            </a:solidFill>
            <a:ln w="12700">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vi-VN" altLang="en-US" sz="1400" b="1" i="0" u="none" strike="noStrike" cap="none" normalizeH="0" baseline="0" smtClean="0">
                  <a:ln>
                    <a:noFill/>
                  </a:ln>
                  <a:solidFill>
                    <a:srgbClr val="000000"/>
                  </a:solidFill>
                  <a:effectLst/>
                  <a:latin typeface="Times New Roman" pitchFamily="18" charset="0"/>
                  <a:ea typeface="Arial" pitchFamily="34" charset="0"/>
                  <a:cs typeface="Times New Roman" pitchFamily="18" charset="0"/>
                </a:rPr>
                <a:t>Máy vô tuyến SCN </a:t>
              </a:r>
              <a:endParaRPr kumimoji="0" lang="vi-VN" altLang="en-US" sz="600" b="0" i="0" u="none" strike="noStrike" cap="none" normalizeH="0" baseline="0" smtClean="0">
                <a:ln>
                  <a:noFill/>
                </a:ln>
                <a:solidFill>
                  <a:schemeClr val="tx1"/>
                </a:solidFill>
                <a:effectLst/>
                <a:latin typeface="Arial" pitchFamily="34" charset="0"/>
                <a:cs typeface="Arial"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vi-VN" altLang="en-US" sz="1400" b="1" i="0" u="none" strike="noStrike" cap="none" normalizeH="0" baseline="0" smtClean="0">
                  <a:ln>
                    <a:noFill/>
                  </a:ln>
                  <a:solidFill>
                    <a:srgbClr val="000000"/>
                  </a:solidFill>
                  <a:effectLst/>
                  <a:latin typeface="Times New Roman" pitchFamily="18" charset="0"/>
                  <a:ea typeface="Arial" pitchFamily="34" charset="0"/>
                  <a:cs typeface="Times New Roman" pitchFamily="18" charset="0"/>
                </a:rPr>
                <a:t>Số 2 (ở xa)</a:t>
              </a:r>
              <a:endParaRPr kumimoji="0" lang="vi-VN" altLang="en-US" sz="6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3" name="Line 14"/>
            <p:cNvSpPr>
              <a:spLocks noChangeShapeType="1"/>
            </p:cNvSpPr>
            <p:nvPr/>
          </p:nvSpPr>
          <p:spPr bwMode="auto">
            <a:xfrm>
              <a:off x="22860" y="6216"/>
              <a:ext cx="3810"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Line 15"/>
            <p:cNvSpPr>
              <a:spLocks noChangeShapeType="1"/>
            </p:cNvSpPr>
            <p:nvPr/>
          </p:nvSpPr>
          <p:spPr bwMode="auto">
            <a:xfrm>
              <a:off x="35807" y="6216"/>
              <a:ext cx="3817"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Line 16"/>
            <p:cNvSpPr>
              <a:spLocks noChangeShapeType="1"/>
            </p:cNvSpPr>
            <p:nvPr/>
          </p:nvSpPr>
          <p:spPr bwMode="auto">
            <a:xfrm flipV="1">
              <a:off x="9075" y="4140"/>
              <a:ext cx="4579" cy="5181"/>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Line 17"/>
            <p:cNvSpPr>
              <a:spLocks noChangeShapeType="1"/>
            </p:cNvSpPr>
            <p:nvPr/>
          </p:nvSpPr>
          <p:spPr bwMode="auto">
            <a:xfrm flipV="1">
              <a:off x="9075" y="6216"/>
              <a:ext cx="0" cy="310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Line 18"/>
            <p:cNvSpPr>
              <a:spLocks noChangeShapeType="1"/>
            </p:cNvSpPr>
            <p:nvPr/>
          </p:nvSpPr>
          <p:spPr bwMode="auto">
            <a:xfrm flipH="1">
              <a:off x="4503" y="6216"/>
              <a:ext cx="4572" cy="6198"/>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Line 19"/>
            <p:cNvSpPr>
              <a:spLocks noChangeShapeType="1"/>
            </p:cNvSpPr>
            <p:nvPr/>
          </p:nvSpPr>
          <p:spPr bwMode="auto">
            <a:xfrm flipV="1">
              <a:off x="51952" y="5175"/>
              <a:ext cx="0" cy="414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Line 20"/>
            <p:cNvSpPr>
              <a:spLocks noChangeShapeType="1"/>
            </p:cNvSpPr>
            <p:nvPr/>
          </p:nvSpPr>
          <p:spPr bwMode="auto">
            <a:xfrm>
              <a:off x="51952" y="5175"/>
              <a:ext cx="4572" cy="7239"/>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Line 21"/>
            <p:cNvSpPr>
              <a:spLocks noChangeShapeType="1"/>
            </p:cNvSpPr>
            <p:nvPr/>
          </p:nvSpPr>
          <p:spPr bwMode="auto">
            <a:xfrm flipH="1" flipV="1">
              <a:off x="48836" y="4140"/>
              <a:ext cx="3048" cy="5181"/>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Rectangle 22"/>
            <p:cNvSpPr>
              <a:spLocks noChangeArrowheads="1"/>
            </p:cNvSpPr>
            <p:nvPr/>
          </p:nvSpPr>
          <p:spPr bwMode="auto">
            <a:xfrm>
              <a:off x="1524" y="3975"/>
              <a:ext cx="11430" cy="3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vi-VN" altLang="en-US" sz="1000" b="0" i="0" u="none" strike="noStrike" cap="none" normalizeH="0" baseline="0" smtClean="0">
                  <a:ln>
                    <a:noFill/>
                  </a:ln>
                  <a:solidFill>
                    <a:srgbClr val="000000"/>
                  </a:solidFill>
                  <a:effectLst/>
                  <a:latin typeface="Times New Roman" pitchFamily="18" charset="0"/>
                  <a:ea typeface="Arial" pitchFamily="34" charset="0"/>
                  <a:cs typeface="Times New Roman" pitchFamily="18" charset="0"/>
                </a:rPr>
                <a:t>Liên lạc vô tuyến</a:t>
              </a:r>
              <a:endParaRPr kumimoji="0" lang="vi-VN" altLang="en-US" sz="1800" b="0" i="0" u="none" strike="noStrike" cap="none" normalizeH="0" baseline="0" smtClean="0">
                <a:ln>
                  <a:noFill/>
                </a:ln>
                <a:solidFill>
                  <a:schemeClr val="tx1"/>
                </a:solidFill>
                <a:effectLst/>
                <a:latin typeface="Arial" pitchFamily="34" charset="0"/>
                <a:cs typeface="Arial" pitchFamily="34" charset="0"/>
              </a:endParaRPr>
            </a:p>
          </p:txBody>
        </p:sp>
      </p:grpSp>
      <p:sp>
        <p:nvSpPr>
          <p:cNvPr id="22" name="Rectangle 36"/>
          <p:cNvSpPr>
            <a:spLocks noChangeArrowheads="1"/>
          </p:cNvSpPr>
          <p:nvPr/>
        </p:nvSpPr>
        <p:spPr bwMode="auto">
          <a:xfrm>
            <a:off x="152400" y="1524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pSp>
        <p:nvGrpSpPr>
          <p:cNvPr id="23" name="Canvas 42"/>
          <p:cNvGrpSpPr>
            <a:grpSpLocks/>
          </p:cNvGrpSpPr>
          <p:nvPr/>
        </p:nvGrpSpPr>
        <p:grpSpPr bwMode="auto">
          <a:xfrm>
            <a:off x="1404984" y="899424"/>
            <a:ext cx="5943600" cy="931863"/>
            <a:chOff x="0" y="0"/>
            <a:chExt cx="59436" cy="9315"/>
          </a:xfrm>
        </p:grpSpPr>
        <p:sp>
          <p:nvSpPr>
            <p:cNvPr id="24" name="AutoShape 35"/>
            <p:cNvSpPr>
              <a:spLocks noChangeAspect="1" noChangeArrowheads="1"/>
            </p:cNvSpPr>
            <p:nvPr/>
          </p:nvSpPr>
          <p:spPr bwMode="auto">
            <a:xfrm>
              <a:off x="0" y="0"/>
              <a:ext cx="59436" cy="931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Rectangle 25"/>
            <p:cNvSpPr>
              <a:spLocks noChangeArrowheads="1"/>
            </p:cNvSpPr>
            <p:nvPr/>
          </p:nvSpPr>
          <p:spPr bwMode="auto">
            <a:xfrm>
              <a:off x="2286" y="0"/>
              <a:ext cx="9150" cy="9144"/>
            </a:xfrm>
            <a:prstGeom prst="rect">
              <a:avLst/>
            </a:prstGeom>
            <a:solidFill>
              <a:srgbClr val="FFFFFF"/>
            </a:solidFill>
            <a:ln w="12700">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vi-VN" altLang="en-US" sz="1400" b="1" i="0" u="none" strike="noStrike" cap="none" normalizeH="0" baseline="0" smtClean="0">
                  <a:ln>
                    <a:noFill/>
                  </a:ln>
                  <a:solidFill>
                    <a:srgbClr val="000000"/>
                  </a:solidFill>
                  <a:effectLst/>
                  <a:latin typeface="Times New Roman" pitchFamily="18" charset="0"/>
                  <a:ea typeface="Arial" pitchFamily="34" charset="0"/>
                  <a:cs typeface="Times New Roman" pitchFamily="18" charset="0"/>
                </a:rPr>
                <a:t>Máy vô tuyến 2</a:t>
              </a:r>
              <a:endParaRPr kumimoji="0" lang="vi-VN" altLang="en-US" sz="600" b="0" i="0" u="none" strike="noStrike" cap="none" normalizeH="0" baseline="0" smtClean="0">
                <a:ln>
                  <a:noFill/>
                </a:ln>
                <a:solidFill>
                  <a:schemeClr val="tx1"/>
                </a:solidFill>
                <a:effectLst/>
                <a:latin typeface="Arial" pitchFamily="34" charset="0"/>
                <a:cs typeface="Arial"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vi-VN" altLang="en-US" sz="1400" b="1" i="0" u="none" strike="noStrike" cap="none" normalizeH="0" baseline="0" smtClean="0">
                  <a:ln>
                    <a:noFill/>
                  </a:ln>
                  <a:solidFill>
                    <a:srgbClr val="000000"/>
                  </a:solidFill>
                  <a:effectLst/>
                  <a:latin typeface="Times New Roman" pitchFamily="18" charset="0"/>
                  <a:ea typeface="Arial" pitchFamily="34" charset="0"/>
                  <a:cs typeface="Times New Roman" pitchFamily="18" charset="0"/>
                </a:rPr>
                <a:t>(ở xa)</a:t>
              </a:r>
              <a:endParaRPr kumimoji="0" lang="vi-VN" altLang="en-US" sz="6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26" name="Rectangle 26"/>
            <p:cNvSpPr>
              <a:spLocks noChangeArrowheads="1"/>
            </p:cNvSpPr>
            <p:nvPr/>
          </p:nvSpPr>
          <p:spPr bwMode="auto">
            <a:xfrm>
              <a:off x="46482" y="0"/>
              <a:ext cx="11430" cy="9144"/>
            </a:xfrm>
            <a:prstGeom prst="rect">
              <a:avLst/>
            </a:prstGeom>
            <a:solidFill>
              <a:srgbClr val="FFFFFF"/>
            </a:solidFill>
            <a:ln w="12700">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vi-VN" altLang="en-US" sz="1400" b="1" i="0" u="none" strike="noStrike" cap="none" normalizeH="0" baseline="0" smtClean="0">
                  <a:ln>
                    <a:noFill/>
                  </a:ln>
                  <a:solidFill>
                    <a:srgbClr val="000000"/>
                  </a:solidFill>
                  <a:effectLst/>
                  <a:latin typeface="Times New Roman" pitchFamily="18" charset="0"/>
                  <a:ea typeface="Arial" pitchFamily="34" charset="0"/>
                  <a:cs typeface="Times New Roman" pitchFamily="18" charset="0"/>
                </a:rPr>
                <a:t>Vệ tinh hoặc</a:t>
              </a:r>
              <a:endParaRPr kumimoji="0" lang="vi-VN" altLang="en-US" sz="600" b="0" i="0" u="none" strike="noStrike" cap="none" normalizeH="0" baseline="0" smtClean="0">
                <a:ln>
                  <a:noFill/>
                </a:ln>
                <a:solidFill>
                  <a:schemeClr val="tx1"/>
                </a:solidFill>
                <a:effectLst/>
                <a:latin typeface="Arial" pitchFamily="34" charset="0"/>
                <a:cs typeface="Arial"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vi-VN" altLang="en-US" sz="1400" b="1" i="0" u="none" strike="noStrike" cap="none" normalizeH="0" baseline="0" smtClean="0">
                  <a:ln>
                    <a:noFill/>
                  </a:ln>
                  <a:solidFill>
                    <a:srgbClr val="000000"/>
                  </a:solidFill>
                  <a:effectLst/>
                  <a:latin typeface="Times New Roman" pitchFamily="18" charset="0"/>
                  <a:ea typeface="Arial" pitchFamily="34" charset="0"/>
                  <a:cs typeface="Times New Roman" pitchFamily="18" charset="0"/>
                </a:rPr>
                <a:t>Tổng đài</a:t>
              </a:r>
              <a:endParaRPr kumimoji="0" lang="vi-VN" altLang="en-US" sz="6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27" name="Rectangle 27"/>
            <p:cNvSpPr>
              <a:spLocks noChangeArrowheads="1"/>
            </p:cNvSpPr>
            <p:nvPr/>
          </p:nvSpPr>
          <p:spPr bwMode="auto">
            <a:xfrm>
              <a:off x="35052" y="0"/>
              <a:ext cx="9144" cy="9144"/>
            </a:xfrm>
            <a:prstGeom prst="rect">
              <a:avLst/>
            </a:prstGeom>
            <a:solidFill>
              <a:srgbClr val="FFFFFF"/>
            </a:solidFill>
            <a:ln w="1587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vi-VN" altLang="en-US" sz="1400" b="1" i="0" u="none" strike="noStrike" cap="none" normalizeH="0" baseline="0" smtClean="0">
                  <a:ln>
                    <a:noFill/>
                  </a:ln>
                  <a:solidFill>
                    <a:srgbClr val="000000"/>
                  </a:solidFill>
                  <a:effectLst/>
                  <a:latin typeface="Times New Roman" pitchFamily="18" charset="0"/>
                  <a:ea typeface="Arial" pitchFamily="34" charset="0"/>
                  <a:cs typeface="Times New Roman" pitchFamily="18" charset="0"/>
                </a:rPr>
                <a:t>ACU-T</a:t>
              </a:r>
              <a:endParaRPr kumimoji="0" lang="vi-VN" alt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28" name="Rectangle 28"/>
            <p:cNvSpPr>
              <a:spLocks noChangeArrowheads="1"/>
            </p:cNvSpPr>
            <p:nvPr/>
          </p:nvSpPr>
          <p:spPr bwMode="auto">
            <a:xfrm>
              <a:off x="23628" y="0"/>
              <a:ext cx="9125" cy="9144"/>
            </a:xfrm>
            <a:prstGeom prst="rect">
              <a:avLst/>
            </a:prstGeom>
            <a:solidFill>
              <a:srgbClr val="FFFFFF"/>
            </a:solidFill>
            <a:ln w="12700">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vi-VN" altLang="en-US" sz="1400" b="1" i="0" u="none" strike="noStrike" cap="none" normalizeH="0" baseline="0" smtClean="0">
                  <a:ln>
                    <a:noFill/>
                  </a:ln>
                  <a:solidFill>
                    <a:srgbClr val="000000"/>
                  </a:solidFill>
                  <a:effectLst/>
                  <a:latin typeface="Times New Roman" pitchFamily="18" charset="0"/>
                  <a:ea typeface="Arial" pitchFamily="34" charset="0"/>
                  <a:cs typeface="Times New Roman" pitchFamily="18" charset="0"/>
                </a:rPr>
                <a:t>Máy vô tuyến 1</a:t>
              </a:r>
              <a:endParaRPr kumimoji="0" lang="vi-VN" altLang="en-US" sz="600" b="0" i="0" u="none" strike="noStrike" cap="none" normalizeH="0" baseline="0" smtClean="0">
                <a:ln>
                  <a:noFill/>
                </a:ln>
                <a:solidFill>
                  <a:schemeClr val="tx1"/>
                </a:solidFill>
                <a:effectLst/>
                <a:latin typeface="Arial" pitchFamily="34" charset="0"/>
                <a:cs typeface="Arial"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vi-VN" altLang="en-US" sz="1400" b="1" i="0" u="none" strike="noStrike" cap="none" normalizeH="0" baseline="0" smtClean="0">
                  <a:ln>
                    <a:noFill/>
                  </a:ln>
                  <a:solidFill>
                    <a:srgbClr val="000000"/>
                  </a:solidFill>
                  <a:effectLst/>
                  <a:latin typeface="Times New Roman" pitchFamily="18" charset="0"/>
                  <a:ea typeface="Arial" pitchFamily="34" charset="0"/>
                  <a:cs typeface="Times New Roman" pitchFamily="18" charset="0"/>
                </a:rPr>
                <a:t>(trên xe)</a:t>
              </a:r>
              <a:endParaRPr kumimoji="0" lang="vi-VN" alt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29" name="Line 29"/>
            <p:cNvSpPr>
              <a:spLocks noChangeShapeType="1"/>
            </p:cNvSpPr>
            <p:nvPr/>
          </p:nvSpPr>
          <p:spPr bwMode="auto">
            <a:xfrm>
              <a:off x="32766" y="4140"/>
              <a:ext cx="2286"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Line 30"/>
            <p:cNvSpPr>
              <a:spLocks noChangeShapeType="1"/>
            </p:cNvSpPr>
            <p:nvPr/>
          </p:nvSpPr>
          <p:spPr bwMode="auto">
            <a:xfrm>
              <a:off x="44196" y="4140"/>
              <a:ext cx="2286" cy="0"/>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Line 31"/>
            <p:cNvSpPr>
              <a:spLocks noChangeShapeType="1"/>
            </p:cNvSpPr>
            <p:nvPr/>
          </p:nvSpPr>
          <p:spPr bwMode="auto">
            <a:xfrm flipH="1">
              <a:off x="11430" y="3105"/>
              <a:ext cx="6096" cy="414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2" name="Line 32"/>
            <p:cNvSpPr>
              <a:spLocks noChangeShapeType="1"/>
            </p:cNvSpPr>
            <p:nvPr/>
          </p:nvSpPr>
          <p:spPr bwMode="auto">
            <a:xfrm flipV="1">
              <a:off x="16002" y="3105"/>
              <a:ext cx="7620" cy="414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Line 33"/>
            <p:cNvSpPr>
              <a:spLocks noChangeShapeType="1"/>
            </p:cNvSpPr>
            <p:nvPr/>
          </p:nvSpPr>
          <p:spPr bwMode="auto">
            <a:xfrm flipH="1">
              <a:off x="16002" y="3105"/>
              <a:ext cx="1524" cy="414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4" name="Rectangle 34"/>
            <p:cNvSpPr>
              <a:spLocks noChangeArrowheads="1"/>
            </p:cNvSpPr>
            <p:nvPr/>
          </p:nvSpPr>
          <p:spPr bwMode="auto">
            <a:xfrm>
              <a:off x="12287" y="869"/>
              <a:ext cx="11430" cy="3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vi-VN" altLang="en-US" sz="1000" b="0" i="0" u="none" strike="noStrike" cap="none" normalizeH="0" baseline="0" smtClean="0">
                  <a:ln>
                    <a:noFill/>
                  </a:ln>
                  <a:solidFill>
                    <a:srgbClr val="000000"/>
                  </a:solidFill>
                  <a:effectLst/>
                  <a:latin typeface="Times New Roman" pitchFamily="18" charset="0"/>
                  <a:ea typeface="Arial" pitchFamily="34" charset="0"/>
                  <a:cs typeface="Times New Roman" pitchFamily="18" charset="0"/>
                </a:rPr>
                <a:t>Liên l</a:t>
              </a:r>
              <a:r>
                <a:rPr kumimoji="0" lang="vi-VN" altLang="en-US" sz="1000" b="0" i="0" u="none" strike="noStrike" cap="none" normalizeH="0" baseline="0" smtClean="0">
                  <a:ln>
                    <a:noFill/>
                  </a:ln>
                  <a:solidFill>
                    <a:srgbClr val="000000"/>
                  </a:solidFill>
                  <a:effectLst/>
                  <a:latin typeface="Arial" pitchFamily="34" charset="0"/>
                  <a:ea typeface="Arial" pitchFamily="34" charset="0"/>
                  <a:cs typeface="Arial" pitchFamily="34" charset="0"/>
                </a:rPr>
                <a:t>ạ</a:t>
              </a:r>
              <a:r>
                <a:rPr kumimoji="0" lang="vi-VN" altLang="en-US" sz="1000" b="0" i="0" u="none" strike="noStrike" cap="none" normalizeH="0" baseline="0" smtClean="0">
                  <a:ln>
                    <a:noFill/>
                  </a:ln>
                  <a:solidFill>
                    <a:srgbClr val="000000"/>
                  </a:solidFill>
                  <a:effectLst/>
                  <a:latin typeface="Times New Roman" pitchFamily="18" charset="0"/>
                  <a:ea typeface="Arial" pitchFamily="34" charset="0"/>
                  <a:cs typeface="Times New Roman" pitchFamily="18" charset="0"/>
                </a:rPr>
                <a:t>c vô tuy</a:t>
              </a:r>
              <a:r>
                <a:rPr kumimoji="0" lang="vi-VN" altLang="en-US" sz="1000" b="0" i="0" u="none" strike="noStrike" cap="none" normalizeH="0" baseline="0" smtClean="0">
                  <a:ln>
                    <a:noFill/>
                  </a:ln>
                  <a:solidFill>
                    <a:srgbClr val="000000"/>
                  </a:solidFill>
                  <a:effectLst/>
                  <a:latin typeface="Arial" pitchFamily="34" charset="0"/>
                  <a:ea typeface="Arial" pitchFamily="34" charset="0"/>
                  <a:cs typeface="Arial" pitchFamily="34" charset="0"/>
                </a:rPr>
                <a:t>ế</a:t>
              </a:r>
              <a:r>
                <a:rPr kumimoji="0" lang="vi-VN" altLang="en-US" sz="1000" b="0" i="0" u="none" strike="noStrike" cap="none" normalizeH="0" baseline="0" smtClean="0">
                  <a:ln>
                    <a:noFill/>
                  </a:ln>
                  <a:solidFill>
                    <a:srgbClr val="000000"/>
                  </a:solidFill>
                  <a:effectLst/>
                  <a:latin typeface="Times New Roman" pitchFamily="18" charset="0"/>
                  <a:ea typeface="Arial" pitchFamily="34" charset="0"/>
                  <a:cs typeface="Times New Roman" pitchFamily="18" charset="0"/>
                </a:rPr>
                <a:t>n</a:t>
              </a:r>
              <a:endParaRPr kumimoji="0" lang="vi-VN" altLang="en-US" sz="1800" b="0" i="0" u="none" strike="noStrike" cap="none" normalizeH="0" baseline="0" smtClean="0">
                <a:ln>
                  <a:noFill/>
                </a:ln>
                <a:solidFill>
                  <a:schemeClr val="tx1"/>
                </a:solidFill>
                <a:effectLst/>
                <a:latin typeface="Arial" pitchFamily="34" charset="0"/>
                <a:cs typeface="Arial" pitchFamily="34" charset="0"/>
              </a:endParaRPr>
            </a:p>
          </p:txBody>
        </p:sp>
      </p:grpSp>
      <p:pic>
        <p:nvPicPr>
          <p:cNvPr id="35" name="Picture 5" descr="Top"/>
          <p:cNvPicPr>
            <a:picLocks noChangeAspect="1" noChangeArrowheads="1"/>
          </p:cNvPicPr>
          <p:nvPr/>
        </p:nvPicPr>
        <p:blipFill>
          <a:blip r:embed="rId2"/>
          <a:srcRect/>
          <a:stretch>
            <a:fillRect/>
          </a:stretch>
        </p:blipFill>
        <p:spPr bwMode="auto">
          <a:xfrm>
            <a:off x="-6096" y="-19660"/>
            <a:ext cx="9144000" cy="66675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TextBox 35"/>
          <p:cNvSpPr txBox="1"/>
          <p:nvPr/>
        </p:nvSpPr>
        <p:spPr>
          <a:xfrm>
            <a:off x="1625069" y="1871159"/>
            <a:ext cx="5817618" cy="369332"/>
          </a:xfrm>
          <a:prstGeom prst="rect">
            <a:avLst/>
          </a:prstGeom>
          <a:noFill/>
        </p:spPr>
        <p:txBody>
          <a:bodyPr wrap="none" rtlCol="0">
            <a:spAutoFit/>
          </a:bodyPr>
          <a:lstStyle/>
          <a:p>
            <a:r>
              <a:rPr lang="vi-VN" b="1" smtClean="0">
                <a:solidFill>
                  <a:srgbClr val="FF0000"/>
                </a:solidFill>
                <a:latin typeface="+mj-lt"/>
              </a:rPr>
              <a:t>Sơ đồ kết nối mạng vô tuyến và mạng điện thoại quân sự </a:t>
            </a:r>
            <a:endParaRPr lang="en-US" b="1">
              <a:solidFill>
                <a:srgbClr val="FF0000"/>
              </a:solidFill>
              <a:latin typeface="+mj-lt"/>
            </a:endParaRPr>
          </a:p>
        </p:txBody>
      </p:sp>
      <p:sp>
        <p:nvSpPr>
          <p:cNvPr id="37" name="Rectangle 36"/>
          <p:cNvSpPr/>
          <p:nvPr/>
        </p:nvSpPr>
        <p:spPr>
          <a:xfrm>
            <a:off x="757284" y="4497169"/>
            <a:ext cx="7848600" cy="369332"/>
          </a:xfrm>
          <a:prstGeom prst="rect">
            <a:avLst/>
          </a:prstGeom>
        </p:spPr>
        <p:txBody>
          <a:bodyPr wrap="square">
            <a:spAutoFit/>
          </a:bodyPr>
          <a:lstStyle/>
          <a:p>
            <a:pPr lvl="0"/>
            <a:r>
              <a:rPr lang="vi-VN" b="1">
                <a:solidFill>
                  <a:srgbClr val="FF0000"/>
                </a:solidFill>
                <a:latin typeface="Times New Roman"/>
              </a:rPr>
              <a:t>Sơ đồ kết nối mạng vô tuyến </a:t>
            </a:r>
            <a:r>
              <a:rPr lang="vi-VN" b="1" smtClean="0">
                <a:solidFill>
                  <a:srgbClr val="FF0000"/>
                </a:solidFill>
                <a:latin typeface="Times New Roman"/>
              </a:rPr>
              <a:t> sóng ngắn và </a:t>
            </a:r>
            <a:r>
              <a:rPr lang="vi-VN" b="1">
                <a:solidFill>
                  <a:srgbClr val="FF0000"/>
                </a:solidFill>
                <a:latin typeface="Times New Roman"/>
              </a:rPr>
              <a:t>mạng </a:t>
            </a:r>
            <a:r>
              <a:rPr lang="vi-VN" b="1" smtClean="0">
                <a:solidFill>
                  <a:srgbClr val="FF0000"/>
                </a:solidFill>
                <a:latin typeface="Times New Roman"/>
              </a:rPr>
              <a:t>vô tuyến điện sóng cực ngắn </a:t>
            </a:r>
            <a:endParaRPr lang="en-US" b="1">
              <a:solidFill>
                <a:srgbClr val="FF0000"/>
              </a:solidFill>
            </a:endParaRPr>
          </a:p>
        </p:txBody>
      </p:sp>
    </p:spTree>
    <p:extLst>
      <p:ext uri="{BB962C8B-B14F-4D97-AF65-F5344CB8AC3E}">
        <p14:creationId xmlns:p14="http://schemas.microsoft.com/office/powerpoint/2010/main" val="152652040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0200" y="438149"/>
            <a:ext cx="6112694" cy="46692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2"/>
          <p:cNvSpPr/>
          <p:nvPr/>
        </p:nvSpPr>
        <p:spPr>
          <a:xfrm>
            <a:off x="0" y="19183"/>
            <a:ext cx="7518790" cy="369332"/>
          </a:xfrm>
          <a:prstGeom prst="rect">
            <a:avLst/>
          </a:prstGeom>
        </p:spPr>
        <p:txBody>
          <a:bodyPr wrap="none">
            <a:spAutoFit/>
          </a:bodyPr>
          <a:lstStyle/>
          <a:p>
            <a:r>
              <a:rPr lang="vi-VN" b="1">
                <a:solidFill>
                  <a:srgbClr val="FF0000"/>
                </a:solidFill>
                <a:latin typeface="Times New Roman" panose="02020603050405020304" pitchFamily="18" charset="0"/>
                <a:cs typeface="Times New Roman" panose="02020603050405020304" pitchFamily="18" charset="0"/>
              </a:rPr>
              <a:t>4</a:t>
            </a:r>
            <a:r>
              <a:rPr lang="en-US" b="1" smtClean="0">
                <a:solidFill>
                  <a:srgbClr val="FF0000"/>
                </a:solidFill>
                <a:latin typeface="Times New Roman" panose="02020603050405020304" pitchFamily="18" charset="0"/>
                <a:cs typeface="Times New Roman" panose="02020603050405020304" pitchFamily="18" charset="0"/>
              </a:rPr>
              <a:t>. SƠ ĐỒ KẾT NỐI </a:t>
            </a:r>
            <a:r>
              <a:rPr lang="vi-VN" b="1" smtClean="0">
                <a:solidFill>
                  <a:srgbClr val="FF0000"/>
                </a:solidFill>
                <a:latin typeface="Times New Roman" panose="02020603050405020304" pitchFamily="18" charset="0"/>
                <a:cs typeface="Times New Roman" panose="02020603050405020304" pitchFamily="18" charset="0"/>
              </a:rPr>
              <a:t>VÀ LẮP  ĐẶT CÁC TỦ </a:t>
            </a:r>
            <a:r>
              <a:rPr lang="en-US" b="1" smtClean="0">
                <a:solidFill>
                  <a:srgbClr val="FF0000"/>
                </a:solidFill>
                <a:latin typeface="Times New Roman" panose="02020603050405020304" pitchFamily="18" charset="0"/>
                <a:cs typeface="Times New Roman" panose="02020603050405020304" pitchFamily="18" charset="0"/>
              </a:rPr>
              <a:t>THIẾT BỊ</a:t>
            </a:r>
            <a:r>
              <a:rPr lang="vi-VN" b="1" smtClean="0">
                <a:solidFill>
                  <a:srgbClr val="FF0000"/>
                </a:solidFill>
                <a:latin typeface="Times New Roman" panose="02020603050405020304" pitchFamily="18" charset="0"/>
                <a:cs typeface="Times New Roman" panose="02020603050405020304" pitchFamily="18" charset="0"/>
              </a:rPr>
              <a:t> TRÊN XE VTĐ</a:t>
            </a:r>
            <a:r>
              <a:rPr lang="en-US" b="1" smtClean="0">
                <a:solidFill>
                  <a:srgbClr val="FF0000"/>
                </a:solidFill>
                <a:latin typeface="Times New Roman" panose="02020603050405020304" pitchFamily="18" charset="0"/>
                <a:cs typeface="Times New Roman" panose="02020603050405020304" pitchFamily="18" charset="0"/>
              </a:rPr>
              <a:t>   </a:t>
            </a:r>
            <a:endParaRPr lang="en-US" b="1">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5449967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7"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17608"/>
            <a:ext cx="8077200" cy="45861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p:cNvSpPr/>
          <p:nvPr/>
        </p:nvSpPr>
        <p:spPr>
          <a:xfrm>
            <a:off x="990600" y="4580449"/>
            <a:ext cx="7162800" cy="369332"/>
          </a:xfrm>
          <a:prstGeom prst="rect">
            <a:avLst/>
          </a:prstGeom>
        </p:spPr>
        <p:txBody>
          <a:bodyPr wrap="square">
            <a:spAutoFit/>
          </a:bodyPr>
          <a:lstStyle/>
          <a:p>
            <a:pPr algn="ctr"/>
            <a:r>
              <a:rPr lang="vi-VN" b="1" smtClean="0">
                <a:solidFill>
                  <a:srgbClr val="FF0000"/>
                </a:solidFill>
                <a:latin typeface="Times New Roman" panose="02020603050405020304" pitchFamily="18" charset="0"/>
                <a:cs typeface="Times New Roman" panose="02020603050405020304" pitchFamily="18" charset="0"/>
              </a:rPr>
              <a:t>Sơ </a:t>
            </a:r>
            <a:r>
              <a:rPr lang="vi-VN" b="1">
                <a:solidFill>
                  <a:srgbClr val="FF0000"/>
                </a:solidFill>
                <a:latin typeface="Times New Roman" panose="02020603050405020304" pitchFamily="18" charset="0"/>
                <a:cs typeface="Times New Roman" panose="02020603050405020304" pitchFamily="18" charset="0"/>
              </a:rPr>
              <a:t>đồ kết nối tủ VTĐsn VRS-631/S xe vô tuyến </a:t>
            </a:r>
            <a:r>
              <a:rPr lang="vi-VN" b="1" smtClean="0">
                <a:solidFill>
                  <a:srgbClr val="FF0000"/>
                </a:solidFill>
                <a:latin typeface="Times New Roman" panose="02020603050405020304" pitchFamily="18" charset="0"/>
                <a:cs typeface="Times New Roman" panose="02020603050405020304" pitchFamily="18" charset="0"/>
              </a:rPr>
              <a:t>điện</a:t>
            </a:r>
            <a:endParaRPr lang="en-US" b="1">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7814715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398" y="742950"/>
            <a:ext cx="9109602" cy="28247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p:nvSpPr>
        <p:spPr>
          <a:xfrm>
            <a:off x="973401" y="4095750"/>
            <a:ext cx="7162800" cy="369332"/>
          </a:xfrm>
          <a:prstGeom prst="rect">
            <a:avLst/>
          </a:prstGeom>
        </p:spPr>
        <p:txBody>
          <a:bodyPr wrap="square">
            <a:spAutoFit/>
          </a:bodyPr>
          <a:lstStyle/>
          <a:p>
            <a:pPr algn="ctr"/>
            <a:r>
              <a:rPr lang="vi-VN" b="1" smtClean="0">
                <a:solidFill>
                  <a:srgbClr val="FF0000"/>
                </a:solidFill>
                <a:latin typeface="Times New Roman" panose="02020603050405020304" pitchFamily="18" charset="0"/>
                <a:cs typeface="Times New Roman" panose="02020603050405020304" pitchFamily="18" charset="0"/>
              </a:rPr>
              <a:t>Sơ </a:t>
            </a:r>
            <a:r>
              <a:rPr lang="vi-VN" b="1">
                <a:solidFill>
                  <a:srgbClr val="FF0000"/>
                </a:solidFill>
                <a:latin typeface="Times New Roman" panose="02020603050405020304" pitchFamily="18" charset="0"/>
                <a:cs typeface="Times New Roman" panose="02020603050405020304" pitchFamily="18" charset="0"/>
              </a:rPr>
              <a:t>đồ </a:t>
            </a:r>
            <a:r>
              <a:rPr lang="en-US" b="1" smtClean="0">
                <a:solidFill>
                  <a:srgbClr val="FF0000"/>
                </a:solidFill>
                <a:latin typeface="Times New Roman" panose="02020603050405020304" pitchFamily="18" charset="0"/>
                <a:cs typeface="Times New Roman" panose="02020603050405020304" pitchFamily="18" charset="0"/>
              </a:rPr>
              <a:t>cấp nguồn</a:t>
            </a:r>
            <a:r>
              <a:rPr lang="vi-VN" b="1" smtClean="0">
                <a:solidFill>
                  <a:srgbClr val="FF0000"/>
                </a:solidFill>
                <a:latin typeface="Times New Roman" panose="02020603050405020304" pitchFamily="18" charset="0"/>
                <a:cs typeface="Times New Roman" panose="02020603050405020304" pitchFamily="18" charset="0"/>
              </a:rPr>
              <a:t> </a:t>
            </a:r>
            <a:r>
              <a:rPr lang="vi-VN" b="1">
                <a:solidFill>
                  <a:srgbClr val="FF0000"/>
                </a:solidFill>
                <a:latin typeface="Times New Roman" panose="02020603050405020304" pitchFamily="18" charset="0"/>
                <a:cs typeface="Times New Roman" panose="02020603050405020304" pitchFamily="18" charset="0"/>
              </a:rPr>
              <a:t>tủ </a:t>
            </a:r>
            <a:r>
              <a:rPr lang="vi-VN" b="1" smtClean="0">
                <a:solidFill>
                  <a:srgbClr val="FF0000"/>
                </a:solidFill>
                <a:latin typeface="Times New Roman" panose="02020603050405020304" pitchFamily="18" charset="0"/>
                <a:cs typeface="Times New Roman" panose="02020603050405020304" pitchFamily="18" charset="0"/>
              </a:rPr>
              <a:t>VTĐsn</a:t>
            </a:r>
            <a:endParaRPr lang="en-US" b="1">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878524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descr="Top"/>
          <p:cNvPicPr>
            <a:picLocks noChangeAspect="1" noChangeArrowheads="1"/>
          </p:cNvPicPr>
          <p:nvPr/>
        </p:nvPicPr>
        <p:blipFill>
          <a:blip r:embed="rId2"/>
          <a:srcRect/>
          <a:stretch>
            <a:fillRect/>
          </a:stretch>
        </p:blipFill>
        <p:spPr bwMode="auto">
          <a:xfrm>
            <a:off x="0" y="0"/>
            <a:ext cx="9144000" cy="66675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6"/>
          <p:cNvSpPr txBox="1"/>
          <p:nvPr/>
        </p:nvSpPr>
        <p:spPr>
          <a:xfrm>
            <a:off x="648502" y="666750"/>
            <a:ext cx="7846996" cy="4031873"/>
          </a:xfrm>
          <a:prstGeom prst="rect">
            <a:avLst/>
          </a:prstGeom>
          <a:noFill/>
        </p:spPr>
        <p:txBody>
          <a:bodyPr wrap="square" rtlCol="0">
            <a:spAutoFit/>
          </a:bodyPr>
          <a:lstStyle/>
          <a:p>
            <a:pPr marL="571500" indent="-571500" algn="ctr">
              <a:buAutoNum type="romanUcPeriod"/>
            </a:pPr>
            <a:r>
              <a:rPr lang="vi-VN" sz="2800" b="1" smtClean="0">
                <a:solidFill>
                  <a:srgbClr val="FF0000"/>
                </a:solidFill>
                <a:latin typeface="Times New Roman" panose="02020603050405020304" pitchFamily="18" charset="0"/>
                <a:cs typeface="Times New Roman" panose="02020603050405020304" pitchFamily="18" charset="0"/>
              </a:rPr>
              <a:t>MỤC ĐÍCH, YÊU CẦU</a:t>
            </a:r>
          </a:p>
          <a:p>
            <a:pPr algn="ctr"/>
            <a:endParaRPr lang="en-US" sz="2800" b="1" smtClean="0">
              <a:latin typeface="Times New Roman" panose="02020603050405020304" pitchFamily="18" charset="0"/>
              <a:cs typeface="Times New Roman" panose="02020603050405020304" pitchFamily="18" charset="0"/>
            </a:endParaRPr>
          </a:p>
          <a:p>
            <a:r>
              <a:rPr lang="vi-VN" sz="2000" b="1" smtClean="0">
                <a:latin typeface="Times New Roman" panose="02020603050405020304" pitchFamily="18" charset="0"/>
                <a:cs typeface="Times New Roman" panose="02020603050405020304" pitchFamily="18" charset="0"/>
              </a:rPr>
              <a:t>1. MỤC ĐÍCH</a:t>
            </a:r>
          </a:p>
          <a:p>
            <a:pPr marL="342900" indent="-342900">
              <a:buFont typeface="Wingdings" panose="05000000000000000000" pitchFamily="2" charset="2"/>
              <a:buChar char="Ø"/>
            </a:pPr>
            <a:r>
              <a:rPr lang="vi-VN" sz="2000" smtClean="0">
                <a:latin typeface="Times New Roman" panose="02020603050405020304" pitchFamily="18" charset="0"/>
                <a:cs typeface="Times New Roman" panose="02020603050405020304" pitchFamily="18" charset="0"/>
              </a:rPr>
              <a:t>Nhằm huấn luyện cho các đồng chí nắm được tổng quan xe VTĐ, các thành phần thiết bị trên xe, sơ đồ tổ chức kết nối các thiết bị trên xe VTĐ</a:t>
            </a:r>
          </a:p>
          <a:p>
            <a:pPr marL="342900" indent="-342900">
              <a:buFont typeface="Wingdings" panose="05000000000000000000" pitchFamily="2" charset="2"/>
              <a:buChar char="Ø"/>
            </a:pPr>
            <a:r>
              <a:rPr lang="vi-VN" sz="2000" smtClean="0">
                <a:latin typeface="Times New Roman" panose="02020603050405020304" pitchFamily="18" charset="0"/>
                <a:cs typeface="Times New Roman" panose="02020603050405020304" pitchFamily="18" charset="0"/>
              </a:rPr>
              <a:t>Thực hành </a:t>
            </a:r>
            <a:r>
              <a:rPr lang="vi-VN" sz="2000" smtClean="0">
                <a:latin typeface="Times New Roman" panose="02020603050405020304" pitchFamily="18" charset="0"/>
                <a:cs typeface="Times New Roman" panose="02020603050405020304" pitchFamily="18" charset="0"/>
              </a:rPr>
              <a:t>khai thác</a:t>
            </a:r>
            <a:r>
              <a:rPr lang="vi-VN" sz="2000" smtClean="0">
                <a:latin typeface="Times New Roman" panose="02020603050405020304" pitchFamily="18" charset="0"/>
                <a:cs typeface="Times New Roman" panose="02020603050405020304" pitchFamily="18" charset="0"/>
              </a:rPr>
              <a:t> </a:t>
            </a:r>
            <a:r>
              <a:rPr lang="vi-VN" sz="2000" smtClean="0">
                <a:latin typeface="Times New Roman" panose="02020603050405020304" pitchFamily="18" charset="0"/>
                <a:cs typeface="Times New Roman" panose="02020603050405020304" pitchFamily="18" charset="0"/>
              </a:rPr>
              <a:t>thành thạo các tủ VTĐsn, VTĐscn, thiết bị liên kết đa mạng ACU-T</a:t>
            </a:r>
            <a:endParaRPr lang="en-US" sz="2000" smtClean="0">
              <a:latin typeface="Times New Roman" panose="02020603050405020304" pitchFamily="18" charset="0"/>
              <a:cs typeface="Times New Roman" panose="02020603050405020304" pitchFamily="18" charset="0"/>
            </a:endParaRPr>
          </a:p>
          <a:p>
            <a:r>
              <a:rPr lang="vi-VN" sz="2000" b="1">
                <a:latin typeface="Times New Roman" panose="02020603050405020304" pitchFamily="18" charset="0"/>
                <a:cs typeface="Times New Roman" panose="02020603050405020304" pitchFamily="18" charset="0"/>
              </a:rPr>
              <a:t>2</a:t>
            </a:r>
            <a:r>
              <a:rPr lang="en-US" sz="2000" b="1" smtClean="0">
                <a:latin typeface="Times New Roman" panose="02020603050405020304" pitchFamily="18" charset="0"/>
                <a:cs typeface="Times New Roman" panose="02020603050405020304" pitchFamily="18" charset="0"/>
              </a:rPr>
              <a:t>. </a:t>
            </a:r>
            <a:r>
              <a:rPr lang="vi-VN" sz="2000" b="1" smtClean="0">
                <a:latin typeface="Times New Roman" panose="02020603050405020304" pitchFamily="18" charset="0"/>
                <a:cs typeface="Times New Roman" panose="02020603050405020304" pitchFamily="18" charset="0"/>
              </a:rPr>
              <a:t>YÊU CẦU</a:t>
            </a:r>
          </a:p>
          <a:p>
            <a:pPr marL="457200" indent="-457200">
              <a:buFont typeface="Wingdings" panose="05000000000000000000" pitchFamily="2" charset="2"/>
              <a:buChar char="Ø"/>
            </a:pPr>
            <a:r>
              <a:rPr lang="vi-VN" sz="2000" smtClean="0">
                <a:latin typeface="Times New Roman" panose="02020603050405020304" pitchFamily="18" charset="0"/>
                <a:cs typeface="Times New Roman" panose="02020603050405020304" pitchFamily="18" charset="0"/>
              </a:rPr>
              <a:t>Nắm được tính năng kỹ chiến thuật, mục đích sử dụng các thiết bị trên xe VTĐ</a:t>
            </a:r>
          </a:p>
          <a:p>
            <a:pPr marL="457200" indent="-457200">
              <a:buFont typeface="Wingdings" panose="05000000000000000000" pitchFamily="2" charset="2"/>
              <a:buChar char="Ø"/>
            </a:pPr>
            <a:r>
              <a:rPr lang="vi-VN" sz="2000" smtClean="0">
                <a:latin typeface="Times New Roman" panose="02020603050405020304" pitchFamily="18" charset="0"/>
                <a:cs typeface="Times New Roman" panose="02020603050405020304" pitchFamily="18" charset="0"/>
              </a:rPr>
              <a:t>Nắm được quy trình các bước lắp đặt các tủ thiết bị trên xe VTĐ</a:t>
            </a:r>
          </a:p>
        </p:txBody>
      </p:sp>
    </p:spTree>
    <p:extLst>
      <p:ext uri="{BB962C8B-B14F-4D97-AF65-F5344CB8AC3E}">
        <p14:creationId xmlns:p14="http://schemas.microsoft.com/office/powerpoint/2010/main" val="115129180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14350"/>
            <a:ext cx="9160376" cy="325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p:cNvSpPr/>
          <p:nvPr/>
        </p:nvSpPr>
        <p:spPr>
          <a:xfrm>
            <a:off x="973401" y="4095750"/>
            <a:ext cx="7162800" cy="369332"/>
          </a:xfrm>
          <a:prstGeom prst="rect">
            <a:avLst/>
          </a:prstGeom>
        </p:spPr>
        <p:txBody>
          <a:bodyPr wrap="square">
            <a:spAutoFit/>
          </a:bodyPr>
          <a:lstStyle/>
          <a:p>
            <a:pPr algn="ctr"/>
            <a:r>
              <a:rPr lang="vi-VN" b="1" smtClean="0">
                <a:solidFill>
                  <a:srgbClr val="FF0000"/>
                </a:solidFill>
                <a:latin typeface="Times New Roman" panose="02020603050405020304" pitchFamily="18" charset="0"/>
                <a:cs typeface="Times New Roman" panose="02020603050405020304" pitchFamily="18" charset="0"/>
              </a:rPr>
              <a:t>Sơ </a:t>
            </a:r>
            <a:r>
              <a:rPr lang="vi-VN" b="1">
                <a:solidFill>
                  <a:srgbClr val="FF0000"/>
                </a:solidFill>
                <a:latin typeface="Times New Roman" panose="02020603050405020304" pitchFamily="18" charset="0"/>
                <a:cs typeface="Times New Roman" panose="02020603050405020304" pitchFamily="18" charset="0"/>
              </a:rPr>
              <a:t>đồ </a:t>
            </a:r>
            <a:r>
              <a:rPr lang="en-US" b="1" smtClean="0">
                <a:solidFill>
                  <a:srgbClr val="FF0000"/>
                </a:solidFill>
                <a:latin typeface="Times New Roman" panose="02020603050405020304" pitchFamily="18" charset="0"/>
                <a:cs typeface="Times New Roman" panose="02020603050405020304" pitchFamily="18" charset="0"/>
              </a:rPr>
              <a:t>tiếp đất</a:t>
            </a:r>
            <a:r>
              <a:rPr lang="vi-VN" b="1" smtClean="0">
                <a:solidFill>
                  <a:srgbClr val="FF0000"/>
                </a:solidFill>
                <a:latin typeface="Times New Roman" panose="02020603050405020304" pitchFamily="18" charset="0"/>
                <a:cs typeface="Times New Roman" panose="02020603050405020304" pitchFamily="18" charset="0"/>
              </a:rPr>
              <a:t> </a:t>
            </a:r>
            <a:r>
              <a:rPr lang="vi-VN" b="1">
                <a:solidFill>
                  <a:srgbClr val="FF0000"/>
                </a:solidFill>
                <a:latin typeface="Times New Roman" panose="02020603050405020304" pitchFamily="18" charset="0"/>
                <a:cs typeface="Times New Roman" panose="02020603050405020304" pitchFamily="18" charset="0"/>
              </a:rPr>
              <a:t>tủ </a:t>
            </a:r>
            <a:r>
              <a:rPr lang="vi-VN" b="1" smtClean="0">
                <a:solidFill>
                  <a:srgbClr val="FF0000"/>
                </a:solidFill>
                <a:latin typeface="Times New Roman" panose="02020603050405020304" pitchFamily="18" charset="0"/>
                <a:cs typeface="Times New Roman" panose="02020603050405020304" pitchFamily="18" charset="0"/>
              </a:rPr>
              <a:t>VTĐsn</a:t>
            </a:r>
            <a:endParaRPr lang="en-US" b="1">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958246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8466"/>
            <a:ext cx="9144000" cy="42446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p:cNvSpPr/>
          <p:nvPr/>
        </p:nvSpPr>
        <p:spPr>
          <a:xfrm>
            <a:off x="2362200" y="4266529"/>
            <a:ext cx="4572000" cy="369332"/>
          </a:xfrm>
          <a:prstGeom prst="rect">
            <a:avLst/>
          </a:prstGeom>
        </p:spPr>
        <p:txBody>
          <a:bodyPr>
            <a:spAutoFit/>
          </a:bodyPr>
          <a:lstStyle/>
          <a:p>
            <a:pPr algn="ctr">
              <a:spcAft>
                <a:spcPts val="600"/>
              </a:spcAft>
            </a:pPr>
            <a:r>
              <a:rPr lang="vi-VN" b="1" smtClean="0">
                <a:solidFill>
                  <a:srgbClr val="FF0000"/>
                </a:solidFill>
                <a:latin typeface="Times New Roman"/>
                <a:ea typeface="Arial"/>
              </a:rPr>
              <a:t>Bố trí các thiết bị trong tủ VTĐsn</a:t>
            </a:r>
            <a:endParaRPr lang="en-US" b="1">
              <a:solidFill>
                <a:srgbClr val="FF0000"/>
              </a:solidFill>
              <a:latin typeface="Times New Roman"/>
              <a:ea typeface="Arial"/>
            </a:endParaRPr>
          </a:p>
        </p:txBody>
      </p:sp>
    </p:spTree>
    <p:extLst>
      <p:ext uri="{BB962C8B-B14F-4D97-AF65-F5344CB8AC3E}">
        <p14:creationId xmlns:p14="http://schemas.microsoft.com/office/powerpoint/2010/main" val="52174049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3"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0"/>
            <a:ext cx="9127067" cy="44380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p:nvSpPr>
        <p:spPr>
          <a:xfrm>
            <a:off x="1219200" y="4349750"/>
            <a:ext cx="6553200" cy="369332"/>
          </a:xfrm>
          <a:prstGeom prst="rect">
            <a:avLst/>
          </a:prstGeom>
        </p:spPr>
        <p:txBody>
          <a:bodyPr wrap="square">
            <a:spAutoFit/>
          </a:bodyPr>
          <a:lstStyle/>
          <a:p>
            <a:pPr algn="ctr">
              <a:spcAft>
                <a:spcPts val="600"/>
              </a:spcAft>
            </a:pPr>
            <a:r>
              <a:rPr lang="vi-VN" b="1" smtClean="0">
                <a:solidFill>
                  <a:srgbClr val="FF0000"/>
                </a:solidFill>
                <a:latin typeface="Times New Roman"/>
                <a:ea typeface="Arial"/>
              </a:rPr>
              <a:t>Sơ </a:t>
            </a:r>
            <a:r>
              <a:rPr lang="vi-VN" b="1">
                <a:solidFill>
                  <a:srgbClr val="FF0000"/>
                </a:solidFill>
                <a:latin typeface="Times New Roman"/>
                <a:ea typeface="Arial"/>
              </a:rPr>
              <a:t>đồ kết nối tủ VTĐscn </a:t>
            </a:r>
            <a:r>
              <a:rPr lang="vi-VN" b="1" smtClean="0">
                <a:solidFill>
                  <a:srgbClr val="FF0000"/>
                </a:solidFill>
                <a:latin typeface="Times New Roman"/>
                <a:ea typeface="Arial"/>
              </a:rPr>
              <a:t>VRU-812 (50W) xe </a:t>
            </a:r>
            <a:r>
              <a:rPr lang="vi-VN" b="1">
                <a:solidFill>
                  <a:srgbClr val="FF0000"/>
                </a:solidFill>
                <a:latin typeface="Times New Roman"/>
                <a:ea typeface="Arial"/>
              </a:rPr>
              <a:t>vô tuyến </a:t>
            </a:r>
            <a:r>
              <a:rPr lang="vi-VN" b="1" smtClean="0">
                <a:solidFill>
                  <a:srgbClr val="FF0000"/>
                </a:solidFill>
                <a:latin typeface="Times New Roman"/>
                <a:ea typeface="Arial"/>
              </a:rPr>
              <a:t>điện</a:t>
            </a:r>
            <a:endParaRPr lang="en-US" b="1">
              <a:solidFill>
                <a:srgbClr val="FF0000"/>
              </a:solidFill>
              <a:effectLst/>
              <a:latin typeface="Times New Roman"/>
              <a:ea typeface="Arial"/>
            </a:endParaRPr>
          </a:p>
        </p:txBody>
      </p:sp>
    </p:spTree>
    <p:extLst>
      <p:ext uri="{BB962C8B-B14F-4D97-AF65-F5344CB8AC3E}">
        <p14:creationId xmlns:p14="http://schemas.microsoft.com/office/powerpoint/2010/main" val="322909275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60467"/>
            <a:ext cx="9144000" cy="3581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p:cNvSpPr txBox="1"/>
          <p:nvPr/>
        </p:nvSpPr>
        <p:spPr>
          <a:xfrm>
            <a:off x="2895599" y="4212167"/>
            <a:ext cx="3482685" cy="369332"/>
          </a:xfrm>
          <a:prstGeom prst="rect">
            <a:avLst/>
          </a:prstGeom>
          <a:noFill/>
        </p:spPr>
        <p:txBody>
          <a:bodyPr wrap="none" rtlCol="0">
            <a:spAutoFit/>
          </a:bodyPr>
          <a:lstStyle/>
          <a:p>
            <a:r>
              <a:rPr lang="vi-VN" b="1" smtClean="0">
                <a:solidFill>
                  <a:srgbClr val="FF0000"/>
                </a:solidFill>
                <a:latin typeface="Times New Roman" panose="02020603050405020304" pitchFamily="18" charset="0"/>
                <a:cs typeface="Times New Roman" panose="02020603050405020304" pitchFamily="18" charset="0"/>
              </a:rPr>
              <a:t>Bố trí các thiết bị trên tủ VTĐscn</a:t>
            </a:r>
            <a:endParaRPr lang="en-US" b="1">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8640396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89"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0"/>
            <a:ext cx="7772400" cy="45829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p:nvSpPr>
        <p:spPr>
          <a:xfrm>
            <a:off x="1295400" y="4571177"/>
            <a:ext cx="6629400" cy="369332"/>
          </a:xfrm>
          <a:prstGeom prst="rect">
            <a:avLst/>
          </a:prstGeom>
        </p:spPr>
        <p:txBody>
          <a:bodyPr wrap="square">
            <a:spAutoFit/>
          </a:bodyPr>
          <a:lstStyle/>
          <a:p>
            <a:pPr algn="ctr">
              <a:spcAft>
                <a:spcPts val="600"/>
              </a:spcAft>
            </a:pPr>
            <a:r>
              <a:rPr lang="vi-VN" b="1" smtClean="0">
                <a:solidFill>
                  <a:srgbClr val="FF0000"/>
                </a:solidFill>
                <a:latin typeface="Times New Roman"/>
                <a:ea typeface="Arial"/>
              </a:rPr>
              <a:t>Sơ </a:t>
            </a:r>
            <a:r>
              <a:rPr lang="vi-VN" b="1">
                <a:solidFill>
                  <a:srgbClr val="FF0000"/>
                </a:solidFill>
                <a:latin typeface="Times New Roman"/>
                <a:ea typeface="Arial"/>
              </a:rPr>
              <a:t>đồ kết nối tín hiệu tủ ACU-T xe vô tuyến </a:t>
            </a:r>
            <a:r>
              <a:rPr lang="vi-VN" b="1" smtClean="0">
                <a:solidFill>
                  <a:srgbClr val="FF0000"/>
                </a:solidFill>
                <a:latin typeface="Times New Roman"/>
                <a:ea typeface="Arial"/>
              </a:rPr>
              <a:t>điện</a:t>
            </a:r>
            <a:endParaRPr lang="en-US" b="1">
              <a:solidFill>
                <a:srgbClr val="FF0000"/>
              </a:solidFill>
              <a:effectLst/>
              <a:latin typeface="Times New Roman"/>
              <a:ea typeface="Arial"/>
            </a:endParaRPr>
          </a:p>
        </p:txBody>
      </p:sp>
    </p:spTree>
    <p:extLst>
      <p:ext uri="{BB962C8B-B14F-4D97-AF65-F5344CB8AC3E}">
        <p14:creationId xmlns:p14="http://schemas.microsoft.com/office/powerpoint/2010/main" val="425125940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32833"/>
            <a:ext cx="9160933" cy="42882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2811390" y="4521113"/>
            <a:ext cx="3521221" cy="369332"/>
          </a:xfrm>
          <a:prstGeom prst="rect">
            <a:avLst/>
          </a:prstGeom>
        </p:spPr>
        <p:txBody>
          <a:bodyPr wrap="none">
            <a:spAutoFit/>
          </a:bodyPr>
          <a:lstStyle/>
          <a:p>
            <a:pPr algn="ctr">
              <a:spcAft>
                <a:spcPts val="600"/>
              </a:spcAft>
            </a:pPr>
            <a:r>
              <a:rPr lang="vi-VN" b="1">
                <a:solidFill>
                  <a:srgbClr val="FF0000"/>
                </a:solidFill>
                <a:latin typeface="Times New Roman"/>
                <a:ea typeface="Arial"/>
              </a:rPr>
              <a:t>Bố trí các thiết bị trong </a:t>
            </a:r>
            <a:r>
              <a:rPr lang="vi-VN" b="1" smtClean="0">
                <a:solidFill>
                  <a:srgbClr val="FF0000"/>
                </a:solidFill>
                <a:latin typeface="Times New Roman"/>
                <a:ea typeface="Arial"/>
              </a:rPr>
              <a:t>tủ</a:t>
            </a:r>
            <a:r>
              <a:rPr lang="en-US" b="1" smtClean="0">
                <a:solidFill>
                  <a:srgbClr val="FF0000"/>
                </a:solidFill>
                <a:latin typeface="Times New Roman"/>
                <a:ea typeface="Arial"/>
              </a:rPr>
              <a:t> ACU-T</a:t>
            </a:r>
            <a:endParaRPr lang="en-US" b="1">
              <a:solidFill>
                <a:srgbClr val="FF0000"/>
              </a:solidFill>
              <a:latin typeface="Times New Roman"/>
              <a:ea typeface="Arial"/>
            </a:endParaRPr>
          </a:p>
        </p:txBody>
      </p:sp>
    </p:spTree>
    <p:extLst>
      <p:ext uri="{BB962C8B-B14F-4D97-AF65-F5344CB8AC3E}">
        <p14:creationId xmlns:p14="http://schemas.microsoft.com/office/powerpoint/2010/main" val="424849511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3353"/>
            <a:ext cx="8093075" cy="45999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p:nvSpPr>
        <p:spPr>
          <a:xfrm>
            <a:off x="2133600" y="4617644"/>
            <a:ext cx="5257800" cy="369332"/>
          </a:xfrm>
          <a:prstGeom prst="rect">
            <a:avLst/>
          </a:prstGeom>
        </p:spPr>
        <p:txBody>
          <a:bodyPr wrap="square">
            <a:spAutoFit/>
          </a:bodyPr>
          <a:lstStyle/>
          <a:p>
            <a:pPr algn="ctr">
              <a:spcAft>
                <a:spcPts val="600"/>
              </a:spcAft>
            </a:pPr>
            <a:r>
              <a:rPr lang="vi-VN" sz="1400" b="1" smtClean="0">
                <a:solidFill>
                  <a:srgbClr val="000000"/>
                </a:solidFill>
                <a:latin typeface="Times New Roman"/>
                <a:ea typeface="Arial"/>
              </a:rPr>
              <a:t> </a:t>
            </a:r>
            <a:r>
              <a:rPr lang="vi-VN" b="1">
                <a:solidFill>
                  <a:srgbClr val="FF0000"/>
                </a:solidFill>
                <a:latin typeface="Times New Roman"/>
                <a:ea typeface="Arial"/>
              </a:rPr>
              <a:t>Sơ đồ đấu nối tủ nguồn xe vô tuyến </a:t>
            </a:r>
            <a:r>
              <a:rPr lang="vi-VN" b="1" smtClean="0">
                <a:solidFill>
                  <a:srgbClr val="FF0000"/>
                </a:solidFill>
                <a:latin typeface="Times New Roman"/>
                <a:ea typeface="Arial"/>
              </a:rPr>
              <a:t>điện</a:t>
            </a:r>
            <a:endParaRPr lang="en-US" b="1">
              <a:solidFill>
                <a:srgbClr val="FF0000"/>
              </a:solidFill>
              <a:effectLst/>
              <a:latin typeface="Times New Roman"/>
              <a:ea typeface="Arial"/>
            </a:endParaRPr>
          </a:p>
        </p:txBody>
      </p:sp>
    </p:spTree>
    <p:extLst>
      <p:ext uri="{BB962C8B-B14F-4D97-AF65-F5344CB8AC3E}">
        <p14:creationId xmlns:p14="http://schemas.microsoft.com/office/powerpoint/2010/main" val="118061114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82033"/>
            <a:ext cx="7378700" cy="4079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p:nvSpPr>
        <p:spPr>
          <a:xfrm>
            <a:off x="2133600" y="4432978"/>
            <a:ext cx="5257800" cy="369332"/>
          </a:xfrm>
          <a:prstGeom prst="rect">
            <a:avLst/>
          </a:prstGeom>
        </p:spPr>
        <p:txBody>
          <a:bodyPr wrap="square">
            <a:spAutoFit/>
          </a:bodyPr>
          <a:lstStyle/>
          <a:p>
            <a:pPr algn="ctr">
              <a:spcAft>
                <a:spcPts val="600"/>
              </a:spcAft>
            </a:pPr>
            <a:r>
              <a:rPr lang="vi-VN" sz="1400" b="1" smtClean="0">
                <a:solidFill>
                  <a:srgbClr val="000000"/>
                </a:solidFill>
                <a:latin typeface="Times New Roman"/>
                <a:ea typeface="Arial"/>
              </a:rPr>
              <a:t> </a:t>
            </a:r>
            <a:r>
              <a:rPr lang="vi-VN" b="1">
                <a:solidFill>
                  <a:srgbClr val="FF0000"/>
                </a:solidFill>
                <a:latin typeface="Times New Roman"/>
                <a:ea typeface="Arial"/>
              </a:rPr>
              <a:t>Sơ đồ </a:t>
            </a:r>
            <a:r>
              <a:rPr lang="en-US" b="1" smtClean="0">
                <a:solidFill>
                  <a:srgbClr val="FF0000"/>
                </a:solidFill>
                <a:latin typeface="Times New Roman"/>
                <a:ea typeface="Arial"/>
              </a:rPr>
              <a:t>cấp </a:t>
            </a:r>
            <a:r>
              <a:rPr lang="vi-VN" b="1" smtClean="0">
                <a:solidFill>
                  <a:srgbClr val="FF0000"/>
                </a:solidFill>
                <a:latin typeface="Times New Roman"/>
                <a:ea typeface="Arial"/>
              </a:rPr>
              <a:t>nguồn </a:t>
            </a:r>
            <a:r>
              <a:rPr lang="en-US" b="1" smtClean="0">
                <a:solidFill>
                  <a:srgbClr val="FF0000"/>
                </a:solidFill>
                <a:latin typeface="Times New Roman"/>
                <a:ea typeface="Arial"/>
              </a:rPr>
              <a:t>trên thùng xe VTĐ</a:t>
            </a:r>
            <a:endParaRPr lang="en-US" b="1">
              <a:solidFill>
                <a:srgbClr val="FF0000"/>
              </a:solidFill>
              <a:effectLst/>
              <a:latin typeface="Times New Roman"/>
              <a:ea typeface="Arial"/>
            </a:endParaRPr>
          </a:p>
        </p:txBody>
      </p:sp>
    </p:spTree>
    <p:extLst>
      <p:ext uri="{BB962C8B-B14F-4D97-AF65-F5344CB8AC3E}">
        <p14:creationId xmlns:p14="http://schemas.microsoft.com/office/powerpoint/2010/main" val="64924713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0"/>
            <a:ext cx="7848600" cy="40024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p:cNvSpPr/>
          <p:nvPr/>
        </p:nvSpPr>
        <p:spPr>
          <a:xfrm>
            <a:off x="1905000" y="4446356"/>
            <a:ext cx="5257800" cy="369332"/>
          </a:xfrm>
          <a:prstGeom prst="rect">
            <a:avLst/>
          </a:prstGeom>
        </p:spPr>
        <p:txBody>
          <a:bodyPr wrap="square">
            <a:spAutoFit/>
          </a:bodyPr>
          <a:lstStyle/>
          <a:p>
            <a:pPr algn="ctr">
              <a:spcAft>
                <a:spcPts val="600"/>
              </a:spcAft>
            </a:pPr>
            <a:r>
              <a:rPr lang="vi-VN" sz="1400" b="1" smtClean="0">
                <a:solidFill>
                  <a:srgbClr val="000000"/>
                </a:solidFill>
                <a:latin typeface="Times New Roman"/>
                <a:ea typeface="Arial"/>
              </a:rPr>
              <a:t> </a:t>
            </a:r>
            <a:r>
              <a:rPr lang="vi-VN" b="1">
                <a:solidFill>
                  <a:srgbClr val="FF0000"/>
                </a:solidFill>
                <a:latin typeface="Times New Roman"/>
                <a:ea typeface="Arial"/>
              </a:rPr>
              <a:t>Sơ đồ </a:t>
            </a:r>
            <a:r>
              <a:rPr lang="en-US" b="1" smtClean="0">
                <a:solidFill>
                  <a:srgbClr val="FF0000"/>
                </a:solidFill>
                <a:latin typeface="Times New Roman"/>
                <a:ea typeface="Arial"/>
              </a:rPr>
              <a:t>tiếp đất trên thùng xe VTĐ</a:t>
            </a:r>
            <a:endParaRPr lang="en-US" b="1">
              <a:solidFill>
                <a:srgbClr val="FF0000"/>
              </a:solidFill>
              <a:effectLst/>
              <a:latin typeface="Times New Roman"/>
              <a:ea typeface="Arial"/>
            </a:endParaRPr>
          </a:p>
        </p:txBody>
      </p:sp>
    </p:spTree>
    <p:extLst>
      <p:ext uri="{BB962C8B-B14F-4D97-AF65-F5344CB8AC3E}">
        <p14:creationId xmlns:p14="http://schemas.microsoft.com/office/powerpoint/2010/main" val="242105740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2117"/>
            <a:ext cx="7462838" cy="430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p:nvSpPr>
        <p:spPr>
          <a:xfrm>
            <a:off x="1905000" y="4446356"/>
            <a:ext cx="5257800" cy="369332"/>
          </a:xfrm>
          <a:prstGeom prst="rect">
            <a:avLst/>
          </a:prstGeom>
        </p:spPr>
        <p:txBody>
          <a:bodyPr wrap="square">
            <a:spAutoFit/>
          </a:bodyPr>
          <a:lstStyle/>
          <a:p>
            <a:pPr algn="ctr">
              <a:spcAft>
                <a:spcPts val="600"/>
              </a:spcAft>
            </a:pPr>
            <a:r>
              <a:rPr lang="vi-VN" sz="1400" b="1" smtClean="0">
                <a:solidFill>
                  <a:srgbClr val="000000"/>
                </a:solidFill>
                <a:latin typeface="Times New Roman"/>
                <a:ea typeface="Arial"/>
              </a:rPr>
              <a:t> </a:t>
            </a:r>
            <a:r>
              <a:rPr lang="en-US" b="1" smtClean="0">
                <a:solidFill>
                  <a:srgbClr val="FF0000"/>
                </a:solidFill>
                <a:latin typeface="Times New Roman"/>
                <a:ea typeface="Arial"/>
              </a:rPr>
              <a:t>Bố trí thiết bị trong tủ nguồn xe VTĐ</a:t>
            </a:r>
            <a:endParaRPr lang="en-US" b="1">
              <a:solidFill>
                <a:srgbClr val="FF0000"/>
              </a:solidFill>
              <a:effectLst/>
              <a:latin typeface="Times New Roman"/>
              <a:ea typeface="Arial"/>
            </a:endParaRPr>
          </a:p>
        </p:txBody>
      </p:sp>
    </p:spTree>
    <p:extLst>
      <p:ext uri="{BB962C8B-B14F-4D97-AF65-F5344CB8AC3E}">
        <p14:creationId xmlns:p14="http://schemas.microsoft.com/office/powerpoint/2010/main" val="1052795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descr="Top"/>
          <p:cNvPicPr>
            <a:picLocks noChangeAspect="1" noChangeArrowheads="1"/>
          </p:cNvPicPr>
          <p:nvPr/>
        </p:nvPicPr>
        <p:blipFill>
          <a:blip r:embed="rId2"/>
          <a:srcRect/>
          <a:stretch>
            <a:fillRect/>
          </a:stretch>
        </p:blipFill>
        <p:spPr bwMode="auto">
          <a:xfrm>
            <a:off x="0" y="0"/>
            <a:ext cx="9144000" cy="66675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648502" y="951696"/>
            <a:ext cx="7846996" cy="3046988"/>
          </a:xfrm>
          <a:prstGeom prst="rect">
            <a:avLst/>
          </a:prstGeom>
          <a:noFill/>
        </p:spPr>
        <p:txBody>
          <a:bodyPr wrap="square" rtlCol="0">
            <a:spAutoFit/>
          </a:bodyPr>
          <a:lstStyle/>
          <a:p>
            <a:pPr algn="ctr"/>
            <a:r>
              <a:rPr lang="vi-VN" sz="3200" b="1" smtClean="0">
                <a:solidFill>
                  <a:srgbClr val="FF0000"/>
                </a:solidFill>
                <a:latin typeface="Times New Roman" panose="02020603050405020304" pitchFamily="18" charset="0"/>
                <a:cs typeface="Times New Roman" panose="02020603050405020304" pitchFamily="18" charset="0"/>
              </a:rPr>
              <a:t>II. </a:t>
            </a:r>
            <a:r>
              <a:rPr lang="en-US" sz="3200" b="1" smtClean="0">
                <a:solidFill>
                  <a:srgbClr val="FF0000"/>
                </a:solidFill>
                <a:latin typeface="Times New Roman" panose="02020603050405020304" pitchFamily="18" charset="0"/>
                <a:cs typeface="Times New Roman" panose="02020603050405020304" pitchFamily="18" charset="0"/>
              </a:rPr>
              <a:t>NỘI DUN</a:t>
            </a:r>
            <a:r>
              <a:rPr lang="vi-VN" sz="3200" b="1" smtClean="0">
                <a:solidFill>
                  <a:srgbClr val="FF0000"/>
                </a:solidFill>
                <a:latin typeface="Times New Roman" panose="02020603050405020304" pitchFamily="18" charset="0"/>
                <a:cs typeface="Times New Roman" panose="02020603050405020304" pitchFamily="18" charset="0"/>
              </a:rPr>
              <a:t>G</a:t>
            </a:r>
            <a:endParaRPr lang="en-US" sz="3200" b="1" smtClean="0">
              <a:solidFill>
                <a:srgbClr val="FF0000"/>
              </a:solidFill>
              <a:latin typeface="Times New Roman" panose="02020603050405020304" pitchFamily="18" charset="0"/>
              <a:cs typeface="Times New Roman" panose="02020603050405020304" pitchFamily="18" charset="0"/>
            </a:endParaRPr>
          </a:p>
          <a:p>
            <a:pPr algn="ctr"/>
            <a:endParaRPr lang="en-US" sz="4000" b="1" smtClean="0">
              <a:latin typeface="Times New Roman" panose="02020603050405020304" pitchFamily="18" charset="0"/>
              <a:cs typeface="Times New Roman" panose="02020603050405020304" pitchFamily="18" charset="0"/>
            </a:endParaRPr>
          </a:p>
          <a:p>
            <a:r>
              <a:rPr lang="vi-VN" sz="2400">
                <a:latin typeface="Times New Roman" panose="02020603050405020304" pitchFamily="18" charset="0"/>
                <a:cs typeface="Times New Roman" panose="02020603050405020304" pitchFamily="18" charset="0"/>
              </a:rPr>
              <a:t>1</a:t>
            </a:r>
            <a:r>
              <a:rPr lang="en-US" sz="2400" smtClean="0">
                <a:latin typeface="Times New Roman" panose="02020603050405020304" pitchFamily="18" charset="0"/>
                <a:cs typeface="Times New Roman" panose="02020603050405020304" pitchFamily="18" charset="0"/>
              </a:rPr>
              <a:t>. </a:t>
            </a:r>
            <a:r>
              <a:rPr lang="vi-VN" sz="2400" smtClean="0">
                <a:latin typeface="Times New Roman" panose="02020603050405020304" pitchFamily="18" charset="0"/>
                <a:cs typeface="Times New Roman" panose="02020603050405020304" pitchFamily="18" charset="0"/>
              </a:rPr>
              <a:t>TÍNH NĂNG CHIẾN KỸ THUẬT  </a:t>
            </a:r>
            <a:endParaRPr lang="en-US" sz="2400" smtClean="0">
              <a:latin typeface="Times New Roman" panose="02020603050405020304" pitchFamily="18" charset="0"/>
              <a:cs typeface="Times New Roman" panose="02020603050405020304" pitchFamily="18" charset="0"/>
            </a:endParaRPr>
          </a:p>
          <a:p>
            <a:r>
              <a:rPr lang="vi-VN" sz="2400">
                <a:latin typeface="Times New Roman" panose="02020603050405020304" pitchFamily="18" charset="0"/>
                <a:cs typeface="Times New Roman" panose="02020603050405020304" pitchFamily="18" charset="0"/>
              </a:rPr>
              <a:t>2</a:t>
            </a:r>
            <a:r>
              <a:rPr lang="en-US" sz="2400" smtClean="0">
                <a:latin typeface="Times New Roman" panose="02020603050405020304" pitchFamily="18" charset="0"/>
                <a:cs typeface="Times New Roman" panose="02020603050405020304" pitchFamily="18" charset="0"/>
              </a:rPr>
              <a:t>. </a:t>
            </a:r>
            <a:r>
              <a:rPr lang="vi-VN" sz="2400" smtClean="0">
                <a:latin typeface="Times New Roman" panose="02020603050405020304" pitchFamily="18" charset="0"/>
                <a:cs typeface="Times New Roman" panose="02020603050405020304" pitchFamily="18" charset="0"/>
              </a:rPr>
              <a:t>THÀNH PHẦN CÁC THIẾT BỊ TRÊN XE VTĐ</a:t>
            </a:r>
          </a:p>
          <a:p>
            <a:r>
              <a:rPr lang="vi-VN" sz="2400">
                <a:latin typeface="Times New Roman" panose="02020603050405020304" pitchFamily="18" charset="0"/>
                <a:cs typeface="Times New Roman" panose="02020603050405020304" pitchFamily="18" charset="0"/>
              </a:rPr>
              <a:t>3</a:t>
            </a:r>
            <a:r>
              <a:rPr lang="vi-VN" sz="2400" smtClean="0">
                <a:latin typeface="Times New Roman" panose="02020603050405020304" pitchFamily="18" charset="0"/>
                <a:cs typeface="Times New Roman" panose="02020603050405020304" pitchFamily="18" charset="0"/>
              </a:rPr>
              <a:t>. GIỚI THIỆU CÁC THIẾT BỊ TRÊN XE VTĐ</a:t>
            </a:r>
            <a:endParaRPr lang="en-US" sz="2400">
              <a:latin typeface="Times New Roman" panose="02020603050405020304" pitchFamily="18" charset="0"/>
              <a:cs typeface="Times New Roman" panose="02020603050405020304" pitchFamily="18" charset="0"/>
            </a:endParaRPr>
          </a:p>
          <a:p>
            <a:r>
              <a:rPr lang="vi-VN" sz="2400">
                <a:latin typeface="Times New Roman" panose="02020603050405020304" pitchFamily="18" charset="0"/>
                <a:cs typeface="Times New Roman" panose="02020603050405020304" pitchFamily="18" charset="0"/>
              </a:rPr>
              <a:t>4</a:t>
            </a:r>
            <a:r>
              <a:rPr lang="en-US" sz="2400" smtClean="0">
                <a:latin typeface="Times New Roman" panose="02020603050405020304" pitchFamily="18" charset="0"/>
                <a:cs typeface="Times New Roman" panose="02020603050405020304" pitchFamily="18" charset="0"/>
              </a:rPr>
              <a:t>. S</a:t>
            </a:r>
            <a:r>
              <a:rPr lang="vi-VN" sz="2400" smtClean="0">
                <a:latin typeface="Times New Roman" panose="02020603050405020304" pitchFamily="18" charset="0"/>
                <a:cs typeface="Times New Roman" panose="02020603050405020304" pitchFamily="18" charset="0"/>
              </a:rPr>
              <a:t>Ơ ĐỒ KẾT NỐI VÀ LẮP ĐẶT CÁC TỦ THIẾT BỊ TRÊN XE VTĐ</a:t>
            </a:r>
            <a:endParaRPr lang="en-US" sz="2400" smtClean="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4654377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78700" y="2114550"/>
            <a:ext cx="8374408" cy="923330"/>
          </a:xfrm>
          <a:prstGeom prst="rect">
            <a:avLst/>
          </a:prstGeom>
          <a:noFill/>
        </p:spPr>
        <p:txBody>
          <a:bodyPr wrap="none" lIns="91440" tIns="45720" rIns="91440" bIns="45720">
            <a:spAutoFit/>
          </a:bodyPr>
          <a:lstStyle/>
          <a:p>
            <a:pPr algn="ctr"/>
            <a:r>
              <a:rPr lang="en-US" sz="5400" b="1" cap="none" spc="0" smtClean="0">
                <a:ln w="18000">
                  <a:solidFill>
                    <a:schemeClr val="accent2">
                      <a:satMod val="140000"/>
                    </a:schemeClr>
                  </a:solidFill>
                  <a:prstDash val="solid"/>
                  <a:miter lim="800000"/>
                </a:ln>
                <a:noFill/>
                <a:effectLst>
                  <a:outerShdw blurRad="25500" dist="23000" dir="7020000" algn="tl">
                    <a:srgbClr val="000000">
                      <a:alpha val="50000"/>
                    </a:srgbClr>
                  </a:outerShdw>
                </a:effectLst>
              </a:rPr>
              <a:t>XIN CHÂN THÀNH CẢM ƠN !</a:t>
            </a:r>
            <a:endParaRPr lang="en-US" sz="5400" b="1" cap="none" spc="0">
              <a:ln w="18000">
                <a:solidFill>
                  <a:schemeClr val="accent2">
                    <a:satMod val="140000"/>
                  </a:schemeClr>
                </a:solidFill>
                <a:prstDash val="solid"/>
                <a:miter lim="800000"/>
              </a:ln>
              <a:noFill/>
              <a:effectLst>
                <a:outerShdw blurRad="25500" dist="23000" dir="7020000" algn="tl">
                  <a:srgbClr val="000000">
                    <a:alpha val="50000"/>
                  </a:srgbClr>
                </a:outerShdw>
              </a:effectLst>
            </a:endParaRPr>
          </a:p>
        </p:txBody>
      </p:sp>
      <p:pic>
        <p:nvPicPr>
          <p:cNvPr id="5" name="Picture 5" descr="Top"/>
          <p:cNvPicPr>
            <a:picLocks noChangeAspect="1" noChangeArrowheads="1"/>
          </p:cNvPicPr>
          <p:nvPr/>
        </p:nvPicPr>
        <p:blipFill>
          <a:blip r:embed="rId2"/>
          <a:srcRect/>
          <a:stretch>
            <a:fillRect/>
          </a:stretch>
        </p:blipFill>
        <p:spPr bwMode="auto">
          <a:xfrm>
            <a:off x="-6096" y="-19660"/>
            <a:ext cx="9144000" cy="66675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941575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descr="Top"/>
          <p:cNvPicPr>
            <a:picLocks noChangeAspect="1" noChangeArrowheads="1"/>
          </p:cNvPicPr>
          <p:nvPr/>
        </p:nvPicPr>
        <p:blipFill>
          <a:blip r:embed="rId2"/>
          <a:srcRect/>
          <a:stretch>
            <a:fillRect/>
          </a:stretch>
        </p:blipFill>
        <p:spPr bwMode="auto">
          <a:xfrm>
            <a:off x="0" y="0"/>
            <a:ext cx="9144000" cy="66675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p:nvSpPr>
        <p:spPr>
          <a:xfrm>
            <a:off x="2537411" y="819150"/>
            <a:ext cx="3916778" cy="369332"/>
          </a:xfrm>
          <a:prstGeom prst="rect">
            <a:avLst/>
          </a:prstGeom>
        </p:spPr>
        <p:txBody>
          <a:bodyPr wrap="none">
            <a:spAutoFit/>
          </a:bodyPr>
          <a:lstStyle/>
          <a:p>
            <a:r>
              <a:rPr lang="vi-VN" b="1">
                <a:solidFill>
                  <a:srgbClr val="FF0000"/>
                </a:solidFill>
                <a:latin typeface="Times New Roman" panose="02020603050405020304" pitchFamily="18" charset="0"/>
                <a:cs typeface="Times New Roman" panose="02020603050405020304" pitchFamily="18" charset="0"/>
              </a:rPr>
              <a:t>1</a:t>
            </a:r>
            <a:r>
              <a:rPr lang="en-US" b="1" smtClean="0">
                <a:solidFill>
                  <a:srgbClr val="FF0000"/>
                </a:solidFill>
                <a:latin typeface="Times New Roman" panose="02020603050405020304" pitchFamily="18" charset="0"/>
                <a:cs typeface="Times New Roman" panose="02020603050405020304" pitchFamily="18" charset="0"/>
              </a:rPr>
              <a:t>. </a:t>
            </a:r>
            <a:r>
              <a:rPr lang="vi-VN" b="1" smtClean="0">
                <a:solidFill>
                  <a:srgbClr val="FF0000"/>
                </a:solidFill>
                <a:latin typeface="Times New Roman" panose="02020603050405020304" pitchFamily="18" charset="0"/>
                <a:cs typeface="Times New Roman" panose="02020603050405020304" pitchFamily="18" charset="0"/>
              </a:rPr>
              <a:t>TÍNH NĂNG CHIẾN KỸ THUẬT</a:t>
            </a:r>
            <a:r>
              <a:rPr lang="en-US" b="1" smtClean="0">
                <a:solidFill>
                  <a:srgbClr val="FF0000"/>
                </a:solidFill>
                <a:latin typeface="Times New Roman" panose="02020603050405020304" pitchFamily="18" charset="0"/>
                <a:cs typeface="Times New Roman" panose="02020603050405020304" pitchFamily="18" charset="0"/>
              </a:rPr>
              <a:t> </a:t>
            </a:r>
            <a:endParaRPr lang="en-US" b="1">
              <a:solidFill>
                <a:srgbClr val="FF0000"/>
              </a:solidFill>
              <a:latin typeface="Times New Roman" panose="02020603050405020304" pitchFamily="18" charset="0"/>
              <a:cs typeface="Times New Roman" panose="02020603050405020304" pitchFamily="18" charset="0"/>
            </a:endParaRPr>
          </a:p>
        </p:txBody>
      </p:sp>
      <p:sp>
        <p:nvSpPr>
          <p:cNvPr id="4" name="TextBox 3"/>
          <p:cNvSpPr txBox="1"/>
          <p:nvPr/>
        </p:nvSpPr>
        <p:spPr>
          <a:xfrm>
            <a:off x="-20053" y="1198308"/>
            <a:ext cx="8839200" cy="2923877"/>
          </a:xfrm>
          <a:prstGeom prst="rect">
            <a:avLst/>
          </a:prstGeom>
          <a:noFill/>
        </p:spPr>
        <p:txBody>
          <a:bodyPr wrap="square" rtlCol="0">
            <a:spAutoFit/>
          </a:bodyPr>
          <a:lstStyle/>
          <a:p>
            <a:pPr marL="285750" indent="-285750" algn="just">
              <a:lnSpc>
                <a:spcPct val="115000"/>
              </a:lnSpc>
              <a:spcAft>
                <a:spcPts val="0"/>
              </a:spcAft>
              <a:buFont typeface="Wingdings" panose="05000000000000000000" pitchFamily="2" charset="2"/>
              <a:buChar char="Ø"/>
            </a:pPr>
            <a:r>
              <a:rPr lang="en-US" sz="2000" smtClean="0">
                <a:solidFill>
                  <a:srgbClr val="000000"/>
                </a:solidFill>
                <a:latin typeface="Times New Roman"/>
                <a:ea typeface="Calibri"/>
              </a:rPr>
              <a:t>Cung </a:t>
            </a:r>
            <a:r>
              <a:rPr lang="en-US" sz="2000">
                <a:solidFill>
                  <a:srgbClr val="000000"/>
                </a:solidFill>
                <a:latin typeface="Times New Roman"/>
                <a:ea typeface="Calibri"/>
              </a:rPr>
              <a:t>cấp các chế độ thoại, báo, truyền số liệu, truyền ảnh qua kênh vô tuyến và tính năng định vị GPS trong điều kiện tĩnh tại cũng như cơ động. </a:t>
            </a:r>
            <a:endParaRPr lang="en-US" sz="2000">
              <a:latin typeface="Times New Roman"/>
              <a:ea typeface="Times New Roman"/>
            </a:endParaRPr>
          </a:p>
          <a:p>
            <a:pPr marL="285750" indent="-285750" algn="just">
              <a:lnSpc>
                <a:spcPct val="115000"/>
              </a:lnSpc>
              <a:spcAft>
                <a:spcPts val="0"/>
              </a:spcAft>
              <a:buFont typeface="Wingdings" panose="05000000000000000000" pitchFamily="2" charset="2"/>
              <a:buChar char="Ø"/>
            </a:pPr>
            <a:r>
              <a:rPr lang="en-US" sz="2000" smtClean="0">
                <a:solidFill>
                  <a:srgbClr val="000000"/>
                </a:solidFill>
                <a:latin typeface="Times New Roman"/>
                <a:ea typeface="Calibri"/>
              </a:rPr>
              <a:t>Xe </a:t>
            </a:r>
            <a:r>
              <a:rPr lang="en-US" sz="2000">
                <a:solidFill>
                  <a:srgbClr val="000000"/>
                </a:solidFill>
                <a:latin typeface="Times New Roman"/>
                <a:ea typeface="Calibri"/>
              </a:rPr>
              <a:t>cung cấp liên lạc công vụ điện báo hoặc FAX với cơ yếu hoặc trạm điều phối công điện</a:t>
            </a:r>
            <a:r>
              <a:rPr lang="en-US" sz="2000" smtClean="0">
                <a:solidFill>
                  <a:srgbClr val="000000"/>
                </a:solidFill>
                <a:latin typeface="Times New Roman"/>
                <a:ea typeface="Calibri"/>
              </a:rPr>
              <a:t>.</a:t>
            </a:r>
            <a:endParaRPr lang="en-US" sz="2000">
              <a:latin typeface="Times New Roman"/>
              <a:ea typeface="Times New Roman"/>
            </a:endParaRPr>
          </a:p>
          <a:p>
            <a:pPr marL="285750" indent="-285750" algn="just">
              <a:lnSpc>
                <a:spcPct val="115000"/>
              </a:lnSpc>
              <a:spcAft>
                <a:spcPts val="0"/>
              </a:spcAft>
              <a:buFont typeface="Wingdings" panose="05000000000000000000" pitchFamily="2" charset="2"/>
              <a:buChar char="Ø"/>
            </a:pPr>
            <a:r>
              <a:rPr lang="en-US" sz="2000" smtClean="0">
                <a:solidFill>
                  <a:srgbClr val="000000"/>
                </a:solidFill>
                <a:latin typeface="Times New Roman"/>
                <a:ea typeface="Calibri"/>
              </a:rPr>
              <a:t>Xe </a:t>
            </a:r>
            <a:r>
              <a:rPr lang="en-US" sz="2000">
                <a:solidFill>
                  <a:srgbClr val="000000"/>
                </a:solidFill>
                <a:latin typeface="Times New Roman"/>
                <a:ea typeface="Calibri"/>
              </a:rPr>
              <a:t>được thiết kế thành các tủ độc lập có thể dễ dàng tháo lắp, cơ động phục vụ các tình huống thông tin khác nhau. </a:t>
            </a:r>
            <a:endParaRPr lang="en-US" sz="2000">
              <a:latin typeface="Times New Roman"/>
              <a:ea typeface="Times New Roman"/>
            </a:endParaRPr>
          </a:p>
          <a:p>
            <a:pPr marL="285750" indent="-285750" algn="just">
              <a:lnSpc>
                <a:spcPct val="115000"/>
              </a:lnSpc>
              <a:spcAft>
                <a:spcPts val="0"/>
              </a:spcAft>
              <a:buFont typeface="Wingdings" panose="05000000000000000000" pitchFamily="2" charset="2"/>
              <a:buChar char="Ø"/>
            </a:pPr>
            <a:r>
              <a:rPr lang="en-US" sz="2000" smtClean="0">
                <a:solidFill>
                  <a:srgbClr val="000000"/>
                </a:solidFill>
                <a:latin typeface="Times New Roman"/>
                <a:ea typeface="Calibri"/>
              </a:rPr>
              <a:t>Xe </a:t>
            </a:r>
            <a:r>
              <a:rPr lang="en-US" sz="2000">
                <a:solidFill>
                  <a:srgbClr val="000000"/>
                </a:solidFill>
                <a:latin typeface="Times New Roman"/>
                <a:ea typeface="Calibri"/>
              </a:rPr>
              <a:t>có thể sử dụng nguồn điện chung và nguồn điện riêng, dùng máy phát điện và Ắc quy. </a:t>
            </a:r>
            <a:endParaRPr lang="en-US" sz="2000">
              <a:effectLst/>
              <a:latin typeface="Times New Roman"/>
              <a:ea typeface="Times New Roman"/>
            </a:endParaRPr>
          </a:p>
        </p:txBody>
      </p:sp>
    </p:spTree>
    <p:extLst>
      <p:ext uri="{BB962C8B-B14F-4D97-AF65-F5344CB8AC3E}">
        <p14:creationId xmlns:p14="http://schemas.microsoft.com/office/powerpoint/2010/main" val="304654377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descr="Top"/>
          <p:cNvPicPr>
            <a:picLocks noChangeAspect="1" noChangeArrowheads="1"/>
          </p:cNvPicPr>
          <p:nvPr/>
        </p:nvPicPr>
        <p:blipFill>
          <a:blip r:embed="rId2"/>
          <a:srcRect/>
          <a:stretch>
            <a:fillRect/>
          </a:stretch>
        </p:blipFill>
        <p:spPr bwMode="auto">
          <a:xfrm>
            <a:off x="0" y="0"/>
            <a:ext cx="9144000" cy="66675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p:nvSpPr>
        <p:spPr>
          <a:xfrm>
            <a:off x="2537411" y="819150"/>
            <a:ext cx="3916778" cy="369332"/>
          </a:xfrm>
          <a:prstGeom prst="rect">
            <a:avLst/>
          </a:prstGeom>
        </p:spPr>
        <p:txBody>
          <a:bodyPr wrap="none">
            <a:spAutoFit/>
          </a:bodyPr>
          <a:lstStyle/>
          <a:p>
            <a:r>
              <a:rPr lang="vi-VN" b="1">
                <a:solidFill>
                  <a:srgbClr val="FF0000"/>
                </a:solidFill>
                <a:latin typeface="Times New Roman" panose="02020603050405020304" pitchFamily="18" charset="0"/>
                <a:cs typeface="Times New Roman" panose="02020603050405020304" pitchFamily="18" charset="0"/>
              </a:rPr>
              <a:t>1</a:t>
            </a:r>
            <a:r>
              <a:rPr lang="en-US" b="1" smtClean="0">
                <a:solidFill>
                  <a:srgbClr val="FF0000"/>
                </a:solidFill>
                <a:latin typeface="Times New Roman" panose="02020603050405020304" pitchFamily="18" charset="0"/>
                <a:cs typeface="Times New Roman" panose="02020603050405020304" pitchFamily="18" charset="0"/>
              </a:rPr>
              <a:t>. </a:t>
            </a:r>
            <a:r>
              <a:rPr lang="vi-VN" b="1" smtClean="0">
                <a:solidFill>
                  <a:srgbClr val="FF0000"/>
                </a:solidFill>
                <a:latin typeface="Times New Roman" panose="02020603050405020304" pitchFamily="18" charset="0"/>
                <a:cs typeface="Times New Roman" panose="02020603050405020304" pitchFamily="18" charset="0"/>
              </a:rPr>
              <a:t>TÍNH NĂNG CHIẾN KỸ THUẬT</a:t>
            </a:r>
            <a:r>
              <a:rPr lang="en-US" b="1" smtClean="0">
                <a:solidFill>
                  <a:srgbClr val="FF0000"/>
                </a:solidFill>
                <a:latin typeface="Times New Roman" panose="02020603050405020304" pitchFamily="18" charset="0"/>
                <a:cs typeface="Times New Roman" panose="02020603050405020304" pitchFamily="18" charset="0"/>
              </a:rPr>
              <a:t> </a:t>
            </a:r>
            <a:endParaRPr lang="en-US" b="1">
              <a:solidFill>
                <a:srgbClr val="FF0000"/>
              </a:solidFill>
              <a:latin typeface="Times New Roman" panose="02020603050405020304" pitchFamily="18" charset="0"/>
              <a:cs typeface="Times New Roman" panose="02020603050405020304" pitchFamily="18" charset="0"/>
            </a:endParaRPr>
          </a:p>
        </p:txBody>
      </p:sp>
      <p:sp>
        <p:nvSpPr>
          <p:cNvPr id="4" name="TextBox 3"/>
          <p:cNvSpPr txBox="1"/>
          <p:nvPr/>
        </p:nvSpPr>
        <p:spPr>
          <a:xfrm>
            <a:off x="-20053" y="1198308"/>
            <a:ext cx="8839200" cy="771814"/>
          </a:xfrm>
          <a:prstGeom prst="rect">
            <a:avLst/>
          </a:prstGeom>
          <a:noFill/>
        </p:spPr>
        <p:txBody>
          <a:bodyPr wrap="square" rtlCol="0">
            <a:spAutoFit/>
          </a:bodyPr>
          <a:lstStyle/>
          <a:p>
            <a:pPr marL="285750" indent="-285750" algn="just">
              <a:lnSpc>
                <a:spcPct val="115000"/>
              </a:lnSpc>
              <a:spcAft>
                <a:spcPts val="0"/>
              </a:spcAft>
              <a:buFont typeface="Wingdings" panose="05000000000000000000" pitchFamily="2" charset="2"/>
              <a:buChar char="Ø"/>
            </a:pPr>
            <a:r>
              <a:rPr lang="en-US" sz="2000" smtClean="0">
                <a:solidFill>
                  <a:srgbClr val="000000"/>
                </a:solidFill>
                <a:latin typeface="Times New Roman"/>
                <a:ea typeface="Calibri"/>
              </a:rPr>
              <a:t>Xe </a:t>
            </a:r>
            <a:r>
              <a:rPr lang="en-US" sz="2000">
                <a:solidFill>
                  <a:srgbClr val="000000"/>
                </a:solidFill>
                <a:latin typeface="Times New Roman"/>
                <a:ea typeface="Calibri"/>
              </a:rPr>
              <a:t>được thiết kế thành các tủ độc lập có thể dễ dàng tháo lắp, cơ động phục vụ các tình huống thông tin khác nhau. </a:t>
            </a:r>
            <a:endParaRPr lang="en-US" sz="2000">
              <a:latin typeface="Times New Roman"/>
              <a:ea typeface="Times New Roman"/>
            </a:endParaRPr>
          </a:p>
        </p:txBody>
      </p:sp>
      <p:pic>
        <p:nvPicPr>
          <p:cNvPr id="2050" name="Picture 1" descr="Description: Description: Tricases removable shockrack case 11U Shock Mount Rac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854" y="1974355"/>
            <a:ext cx="4208346" cy="31733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21201" y="1962150"/>
            <a:ext cx="4241800" cy="3181350"/>
          </a:xfrm>
          <a:prstGeom prst="rect">
            <a:avLst/>
          </a:prstGeom>
        </p:spPr>
      </p:pic>
    </p:spTree>
    <p:extLst>
      <p:ext uri="{BB962C8B-B14F-4D97-AF65-F5344CB8AC3E}">
        <p14:creationId xmlns:p14="http://schemas.microsoft.com/office/powerpoint/2010/main" val="321261479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descr="Top"/>
          <p:cNvPicPr>
            <a:picLocks noChangeAspect="1" noChangeArrowheads="1"/>
          </p:cNvPicPr>
          <p:nvPr/>
        </p:nvPicPr>
        <p:blipFill>
          <a:blip r:embed="rId3"/>
          <a:srcRect/>
          <a:stretch>
            <a:fillRect/>
          </a:stretch>
        </p:blipFill>
        <p:spPr bwMode="auto">
          <a:xfrm>
            <a:off x="0" y="0"/>
            <a:ext cx="9144000" cy="66675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p:nvSpPr>
        <p:spPr>
          <a:xfrm>
            <a:off x="2537411" y="819150"/>
            <a:ext cx="3916778" cy="369332"/>
          </a:xfrm>
          <a:prstGeom prst="rect">
            <a:avLst/>
          </a:prstGeom>
        </p:spPr>
        <p:txBody>
          <a:bodyPr wrap="none">
            <a:spAutoFit/>
          </a:bodyPr>
          <a:lstStyle/>
          <a:p>
            <a:r>
              <a:rPr lang="vi-VN" b="1">
                <a:solidFill>
                  <a:srgbClr val="FF0000"/>
                </a:solidFill>
                <a:latin typeface="Times New Roman" panose="02020603050405020304" pitchFamily="18" charset="0"/>
                <a:cs typeface="Times New Roman" panose="02020603050405020304" pitchFamily="18" charset="0"/>
              </a:rPr>
              <a:t>1</a:t>
            </a:r>
            <a:r>
              <a:rPr lang="en-US" b="1" smtClean="0">
                <a:solidFill>
                  <a:srgbClr val="FF0000"/>
                </a:solidFill>
                <a:latin typeface="Times New Roman" panose="02020603050405020304" pitchFamily="18" charset="0"/>
                <a:cs typeface="Times New Roman" panose="02020603050405020304" pitchFamily="18" charset="0"/>
              </a:rPr>
              <a:t>. </a:t>
            </a:r>
            <a:r>
              <a:rPr lang="vi-VN" b="1" smtClean="0">
                <a:solidFill>
                  <a:srgbClr val="FF0000"/>
                </a:solidFill>
                <a:latin typeface="Times New Roman" panose="02020603050405020304" pitchFamily="18" charset="0"/>
                <a:cs typeface="Times New Roman" panose="02020603050405020304" pitchFamily="18" charset="0"/>
              </a:rPr>
              <a:t>TÍNH NĂNG CHIẾN KỸ THUẬT</a:t>
            </a:r>
            <a:r>
              <a:rPr lang="en-US" b="1" smtClean="0">
                <a:solidFill>
                  <a:srgbClr val="FF0000"/>
                </a:solidFill>
                <a:latin typeface="Times New Roman" panose="02020603050405020304" pitchFamily="18" charset="0"/>
                <a:cs typeface="Times New Roman" panose="02020603050405020304" pitchFamily="18" charset="0"/>
              </a:rPr>
              <a:t> </a:t>
            </a:r>
            <a:endParaRPr lang="en-US" b="1">
              <a:solidFill>
                <a:srgbClr val="FF0000"/>
              </a:solidFill>
              <a:latin typeface="Times New Roman" panose="02020603050405020304" pitchFamily="18" charset="0"/>
              <a:cs typeface="Times New Roman" panose="02020603050405020304" pitchFamily="18" charset="0"/>
            </a:endParaRPr>
          </a:p>
        </p:txBody>
      </p:sp>
      <p:sp>
        <p:nvSpPr>
          <p:cNvPr id="4" name="TextBox 3"/>
          <p:cNvSpPr txBox="1"/>
          <p:nvPr/>
        </p:nvSpPr>
        <p:spPr>
          <a:xfrm>
            <a:off x="-20053" y="1198308"/>
            <a:ext cx="8839200" cy="1125757"/>
          </a:xfrm>
          <a:prstGeom prst="rect">
            <a:avLst/>
          </a:prstGeom>
          <a:noFill/>
        </p:spPr>
        <p:txBody>
          <a:bodyPr wrap="square" rtlCol="0">
            <a:spAutoFit/>
          </a:bodyPr>
          <a:lstStyle/>
          <a:p>
            <a:pPr marL="342900" indent="-342900" algn="just">
              <a:lnSpc>
                <a:spcPct val="115000"/>
              </a:lnSpc>
              <a:spcAft>
                <a:spcPts val="0"/>
              </a:spcAft>
              <a:buFont typeface="Wingdings" panose="05000000000000000000" pitchFamily="2" charset="2"/>
              <a:buChar char="Ø"/>
            </a:pPr>
            <a:r>
              <a:rPr lang="en-US" sz="2000" smtClean="0">
                <a:solidFill>
                  <a:srgbClr val="000000"/>
                </a:solidFill>
                <a:latin typeface="Times New Roman"/>
                <a:ea typeface="Calibri"/>
              </a:rPr>
              <a:t>Xe </a:t>
            </a:r>
            <a:r>
              <a:rPr lang="en-US" sz="2000">
                <a:solidFill>
                  <a:srgbClr val="000000"/>
                </a:solidFill>
                <a:latin typeface="Times New Roman"/>
                <a:ea typeface="Calibri"/>
              </a:rPr>
              <a:t>có khả năng kết nối các mạng VTĐsn, VTĐscn, Trunking và mạng điện thoại quân sự</a:t>
            </a:r>
            <a:r>
              <a:rPr lang="en-US" sz="2000" smtClean="0">
                <a:solidFill>
                  <a:srgbClr val="000000"/>
                </a:solidFill>
                <a:latin typeface="Times New Roman"/>
                <a:ea typeface="Calibri"/>
              </a:rPr>
              <a:t>.</a:t>
            </a:r>
            <a:endParaRPr lang="en-US" sz="2000">
              <a:latin typeface="Times New Roman"/>
              <a:ea typeface="Times New Roman"/>
            </a:endParaRPr>
          </a:p>
          <a:p>
            <a:pPr algn="just">
              <a:lnSpc>
                <a:spcPct val="115000"/>
              </a:lnSpc>
              <a:spcAft>
                <a:spcPts val="0"/>
              </a:spcAft>
            </a:pPr>
            <a:endParaRPr lang="en-US" sz="2000">
              <a:effectLst/>
              <a:latin typeface="Times New Roman"/>
              <a:ea typeface="Times New Roman"/>
            </a:endParaRPr>
          </a:p>
        </p:txBody>
      </p:sp>
      <p:graphicFrame>
        <p:nvGraphicFramePr>
          <p:cNvPr id="3" name="Object 2"/>
          <p:cNvGraphicFramePr>
            <a:graphicFrameLocks noChangeAspect="1"/>
          </p:cNvGraphicFramePr>
          <p:nvPr>
            <p:extLst>
              <p:ext uri="{D42A27DB-BD31-4B8C-83A1-F6EECF244321}">
                <p14:modId xmlns:p14="http://schemas.microsoft.com/office/powerpoint/2010/main" val="3111801997"/>
              </p:ext>
            </p:extLst>
          </p:nvPr>
        </p:nvGraphicFramePr>
        <p:xfrm>
          <a:off x="1427163" y="1617663"/>
          <a:ext cx="5943600" cy="3427412"/>
        </p:xfrm>
        <a:graphic>
          <a:graphicData uri="http://schemas.openxmlformats.org/presentationml/2006/ole">
            <mc:AlternateContent xmlns:mc="http://schemas.openxmlformats.org/markup-compatibility/2006">
              <mc:Choice xmlns:v="urn:schemas-microsoft-com:vml" Requires="v">
                <p:oleObj spid="_x0000_s1028" name="Bitmap Image" r:id="rId4" imgW="9333333" imgH="5380952" progId="PBrush">
                  <p:embed/>
                </p:oleObj>
              </mc:Choice>
              <mc:Fallback>
                <p:oleObj name="Bitmap Image" r:id="rId4" imgW="9333333" imgH="5380952" progId="PBrush">
                  <p:embed/>
                  <p:pic>
                    <p:nvPicPr>
                      <p:cNvPr id="0"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27163" y="1617663"/>
                        <a:ext cx="5943600" cy="3427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183939208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853116"/>
            <a:ext cx="5626861" cy="369332"/>
          </a:xfrm>
          <a:prstGeom prst="rect">
            <a:avLst/>
          </a:prstGeom>
        </p:spPr>
        <p:txBody>
          <a:bodyPr wrap="none">
            <a:spAutoFit/>
          </a:bodyPr>
          <a:lstStyle/>
          <a:p>
            <a:r>
              <a:rPr lang="vi-VN" b="1">
                <a:solidFill>
                  <a:srgbClr val="FF0000"/>
                </a:solidFill>
                <a:latin typeface="Times New Roman" panose="02020603050405020304" pitchFamily="18" charset="0"/>
                <a:cs typeface="Times New Roman" panose="02020603050405020304" pitchFamily="18" charset="0"/>
              </a:rPr>
              <a:t>2</a:t>
            </a:r>
            <a:r>
              <a:rPr lang="en-US" b="1" smtClean="0">
                <a:solidFill>
                  <a:srgbClr val="FF0000"/>
                </a:solidFill>
                <a:latin typeface="Times New Roman" panose="02020603050405020304" pitchFamily="18" charset="0"/>
                <a:cs typeface="Times New Roman" panose="02020603050405020304" pitchFamily="18" charset="0"/>
              </a:rPr>
              <a:t>. THÀNH PHẦN THIẾT BỊ CHÍNH TRÊN XE VTĐ </a:t>
            </a:r>
            <a:endParaRPr lang="en-US" b="1">
              <a:solidFill>
                <a:srgbClr val="FF0000"/>
              </a:solidFill>
              <a:latin typeface="Times New Roman" panose="02020603050405020304" pitchFamily="18" charset="0"/>
              <a:cs typeface="Times New Roman" panose="02020603050405020304" pitchFamily="18" charset="0"/>
            </a:endParaRPr>
          </a:p>
        </p:txBody>
      </p:sp>
      <p:pic>
        <p:nvPicPr>
          <p:cNvPr id="5" name="Picture 5" descr="Top"/>
          <p:cNvPicPr>
            <a:picLocks noChangeAspect="1" noChangeArrowheads="1"/>
          </p:cNvPicPr>
          <p:nvPr/>
        </p:nvPicPr>
        <p:blipFill>
          <a:blip r:embed="rId2"/>
          <a:srcRect/>
          <a:stretch>
            <a:fillRect/>
          </a:stretch>
        </p:blipFill>
        <p:spPr bwMode="auto">
          <a:xfrm>
            <a:off x="0" y="0"/>
            <a:ext cx="9144000" cy="66675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p:cNvSpPr txBox="1"/>
          <p:nvPr/>
        </p:nvSpPr>
        <p:spPr>
          <a:xfrm>
            <a:off x="4299284" y="1058436"/>
            <a:ext cx="4844716" cy="4093428"/>
          </a:xfrm>
          <a:prstGeom prst="rect">
            <a:avLst/>
          </a:prstGeom>
          <a:noFill/>
        </p:spPr>
        <p:txBody>
          <a:bodyPr wrap="square" rtlCol="0">
            <a:spAutoFit/>
          </a:bodyPr>
          <a:lstStyle/>
          <a:p>
            <a:r>
              <a:rPr lang="en-US" sz="2000">
                <a:latin typeface="Times New Roman" panose="02020603050405020304" pitchFamily="18" charset="0"/>
                <a:cs typeface="Times New Roman" panose="02020603050405020304" pitchFamily="18" charset="0"/>
              </a:rPr>
              <a:t>- Máy VTĐsn 125W nhảy tần: VRS/631S</a:t>
            </a:r>
          </a:p>
          <a:p>
            <a:r>
              <a:rPr lang="en-US" sz="2000">
                <a:latin typeface="Times New Roman" panose="02020603050405020304" pitchFamily="18" charset="0"/>
                <a:cs typeface="Times New Roman" panose="02020603050405020304" pitchFamily="18" charset="0"/>
              </a:rPr>
              <a:t>- Máy VTĐsn 20W mang xách: VRU-611</a:t>
            </a:r>
          </a:p>
          <a:p>
            <a:r>
              <a:rPr lang="en-US" sz="2000">
                <a:latin typeface="Times New Roman" panose="02020603050405020304" pitchFamily="18" charset="0"/>
                <a:cs typeface="Times New Roman" panose="02020603050405020304" pitchFamily="18" charset="0"/>
              </a:rPr>
              <a:t>- Máy VTĐscn 50W nhảy tần: VRU-812/50W</a:t>
            </a:r>
          </a:p>
          <a:p>
            <a:r>
              <a:rPr lang="en-US" sz="2000">
                <a:latin typeface="Times New Roman" panose="02020603050405020304" pitchFamily="18" charset="0"/>
                <a:cs typeface="Times New Roman" panose="02020603050405020304" pitchFamily="18" charset="0"/>
              </a:rPr>
              <a:t>- Máy VTĐscn 10W nhảy tần, mang xách: VRU-812/10W</a:t>
            </a:r>
          </a:p>
          <a:p>
            <a:r>
              <a:rPr lang="en-US" sz="2000">
                <a:latin typeface="Times New Roman" panose="02020603050405020304" pitchFamily="18" charset="0"/>
                <a:cs typeface="Times New Roman" panose="02020603050405020304" pitchFamily="18" charset="0"/>
              </a:rPr>
              <a:t>- Thiết bị liên kết đa mạng ACU-T</a:t>
            </a:r>
          </a:p>
          <a:p>
            <a:r>
              <a:rPr lang="en-US" sz="2000">
                <a:latin typeface="Times New Roman" panose="02020603050405020304" pitchFamily="18" charset="0"/>
                <a:cs typeface="Times New Roman" panose="02020603050405020304" pitchFamily="18" charset="0"/>
              </a:rPr>
              <a:t>- Thiết bị trạm gốc BS trunking (TETRA): BS Node</a:t>
            </a:r>
          </a:p>
          <a:p>
            <a:r>
              <a:rPr lang="en-US" sz="2000">
                <a:latin typeface="Times New Roman" panose="02020603050405020304" pitchFamily="18" charset="0"/>
                <a:cs typeface="Times New Roman" panose="02020603050405020304" pitchFamily="18" charset="0"/>
              </a:rPr>
              <a:t>- Thiết bị tối ưu hóa đường truyền VsatAbis lắp trên xe (1 cổng E1): 6104-DC</a:t>
            </a:r>
          </a:p>
          <a:p>
            <a:r>
              <a:rPr lang="en-US" sz="2000">
                <a:latin typeface="Times New Roman" panose="02020603050405020304" pitchFamily="18" charset="0"/>
                <a:cs typeface="Times New Roman" panose="02020603050405020304" pitchFamily="18" charset="0"/>
              </a:rPr>
              <a:t>- Thiết bị MUX quang 04E1: MQ-04A</a:t>
            </a:r>
          </a:p>
          <a:p>
            <a:r>
              <a:rPr lang="en-US" sz="2000">
                <a:latin typeface="Times New Roman" panose="02020603050405020304" pitchFamily="18" charset="0"/>
                <a:cs typeface="Times New Roman" panose="02020603050405020304" pitchFamily="18" charset="0"/>
              </a:rPr>
              <a:t>- Máy bộ đàm cầm tay: STP9038 </a:t>
            </a: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017" y="1222448"/>
            <a:ext cx="4267200" cy="3200400"/>
          </a:xfrm>
          <a:prstGeom prst="rect">
            <a:avLst/>
          </a:prstGeom>
        </p:spPr>
      </p:pic>
      <p:sp>
        <p:nvSpPr>
          <p:cNvPr id="6" name="Rectangle 5"/>
          <p:cNvSpPr/>
          <p:nvPr/>
        </p:nvSpPr>
        <p:spPr>
          <a:xfrm>
            <a:off x="-25400" y="4629150"/>
            <a:ext cx="4450898" cy="369332"/>
          </a:xfrm>
          <a:prstGeom prst="rect">
            <a:avLst/>
          </a:prstGeom>
        </p:spPr>
        <p:txBody>
          <a:bodyPr wrap="none">
            <a:spAutoFit/>
          </a:bodyPr>
          <a:lstStyle/>
          <a:p>
            <a:r>
              <a:rPr lang="en-US" b="1">
                <a:solidFill>
                  <a:srgbClr val="FF0000"/>
                </a:solidFill>
                <a:latin typeface="Times New Roman" panose="02020603050405020304" pitchFamily="18" charset="0"/>
                <a:cs typeface="Times New Roman" panose="02020603050405020304" pitchFamily="18" charset="0"/>
              </a:rPr>
              <a:t>Thành phần các thiết bị trên xe VTĐ cấp </a:t>
            </a:r>
            <a:r>
              <a:rPr lang="vi-VN" b="1" smtClean="0">
                <a:solidFill>
                  <a:srgbClr val="FF0000"/>
                </a:solidFill>
                <a:latin typeface="Times New Roman" panose="02020603050405020304" pitchFamily="18" charset="0"/>
                <a:cs typeface="Times New Roman" panose="02020603050405020304" pitchFamily="18" charset="0"/>
              </a:rPr>
              <a:t>1</a:t>
            </a:r>
            <a:r>
              <a:rPr lang="en-US" b="1" smtClean="0">
                <a:solidFill>
                  <a:srgbClr val="FF0000"/>
                </a:solidFill>
                <a:latin typeface="Times New Roman" panose="02020603050405020304" pitchFamily="18" charset="0"/>
                <a:cs typeface="Times New Roman" panose="02020603050405020304" pitchFamily="18" charset="0"/>
              </a:rPr>
              <a:t> </a:t>
            </a:r>
            <a:endParaRPr lang="en-US" b="1">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6946922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34721" y="409058"/>
            <a:ext cx="5752413" cy="4314310"/>
          </a:xfrm>
          <a:prstGeom prst="rect">
            <a:avLst/>
          </a:prstGeom>
        </p:spPr>
      </p:pic>
      <p:sp>
        <p:nvSpPr>
          <p:cNvPr id="7" name="TextBox 6"/>
          <p:cNvSpPr txBox="1"/>
          <p:nvPr/>
        </p:nvSpPr>
        <p:spPr>
          <a:xfrm>
            <a:off x="2285478" y="4742418"/>
            <a:ext cx="4450898" cy="369332"/>
          </a:xfrm>
          <a:prstGeom prst="rect">
            <a:avLst/>
          </a:prstGeom>
          <a:noFill/>
        </p:spPr>
        <p:txBody>
          <a:bodyPr wrap="none" rtlCol="0">
            <a:spAutoFit/>
          </a:bodyPr>
          <a:lstStyle/>
          <a:p>
            <a:r>
              <a:rPr lang="en-US" b="1" smtClean="0">
                <a:solidFill>
                  <a:srgbClr val="FF0000"/>
                </a:solidFill>
                <a:latin typeface="Times New Roman" panose="02020603050405020304" pitchFamily="18" charset="0"/>
                <a:cs typeface="Times New Roman" panose="02020603050405020304" pitchFamily="18" charset="0"/>
              </a:rPr>
              <a:t>Thành phần các thiết bị trên xe VTĐ cấp 2 </a:t>
            </a:r>
            <a:endParaRPr lang="en-US" b="1">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8143022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5" descr="Top"/>
          <p:cNvPicPr>
            <a:picLocks noChangeAspect="1" noChangeArrowheads="1"/>
          </p:cNvPicPr>
          <p:nvPr/>
        </p:nvPicPr>
        <p:blipFill>
          <a:blip r:embed="rId2"/>
          <a:srcRect/>
          <a:stretch>
            <a:fillRect/>
          </a:stretch>
        </p:blipFill>
        <p:spPr bwMode="auto">
          <a:xfrm>
            <a:off x="0" y="0"/>
            <a:ext cx="9144000" cy="66675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7"/>
          <p:cNvSpPr/>
          <p:nvPr/>
        </p:nvSpPr>
        <p:spPr>
          <a:xfrm>
            <a:off x="1124742" y="1043875"/>
            <a:ext cx="7016344" cy="369332"/>
          </a:xfrm>
          <a:prstGeom prst="rect">
            <a:avLst/>
          </a:prstGeom>
        </p:spPr>
        <p:txBody>
          <a:bodyPr wrap="none">
            <a:spAutoFit/>
          </a:bodyPr>
          <a:lstStyle/>
          <a:p>
            <a:r>
              <a:rPr lang="vi-VN" b="1">
                <a:solidFill>
                  <a:srgbClr val="FF0000"/>
                </a:solidFill>
                <a:latin typeface="Times New Roman" panose="02020603050405020304" pitchFamily="18" charset="0"/>
                <a:cs typeface="Times New Roman" panose="02020603050405020304" pitchFamily="18" charset="0"/>
              </a:rPr>
              <a:t>3</a:t>
            </a:r>
            <a:r>
              <a:rPr lang="en-US" b="1" smtClean="0">
                <a:solidFill>
                  <a:srgbClr val="FF0000"/>
                </a:solidFill>
                <a:latin typeface="Times New Roman" panose="02020603050405020304" pitchFamily="18" charset="0"/>
                <a:cs typeface="Times New Roman" panose="02020603050405020304" pitchFamily="18" charset="0"/>
              </a:rPr>
              <a:t>. GIỚI THIỆU MỘT SỐ THIẾT BỊ TRÊN XE VÔ TUYẾN ĐIỆN  </a:t>
            </a:r>
            <a:endParaRPr lang="en-US" b="1">
              <a:solidFill>
                <a:srgbClr val="FF0000"/>
              </a:solidFill>
              <a:latin typeface="Times New Roman" panose="02020603050405020304" pitchFamily="18" charset="0"/>
              <a:cs typeface="Times New Roman" panose="02020603050405020304" pitchFamily="18" charset="0"/>
            </a:endParaRPr>
          </a:p>
        </p:txBody>
      </p:sp>
      <p:sp>
        <p:nvSpPr>
          <p:cNvPr id="4" name="TextBox 3"/>
          <p:cNvSpPr txBox="1"/>
          <p:nvPr/>
        </p:nvSpPr>
        <p:spPr>
          <a:xfrm>
            <a:off x="2514600" y="1733550"/>
            <a:ext cx="4232697" cy="1015663"/>
          </a:xfrm>
          <a:prstGeom prst="rect">
            <a:avLst/>
          </a:prstGeom>
          <a:noFill/>
        </p:spPr>
        <p:txBody>
          <a:bodyPr wrap="none" rtlCol="0">
            <a:spAutoFit/>
          </a:bodyPr>
          <a:lstStyle/>
          <a:p>
            <a:r>
              <a:rPr lang="vi-VN" sz="2000" b="1" smtClean="0">
                <a:latin typeface="Times New Roman" panose="02020603050405020304" pitchFamily="18" charset="0"/>
                <a:cs typeface="Times New Roman" panose="02020603050405020304" pitchFamily="18" charset="0"/>
              </a:rPr>
              <a:t>3.1. </a:t>
            </a:r>
            <a:r>
              <a:rPr lang="en-US" sz="2000" b="1" smtClean="0">
                <a:latin typeface="Times New Roman" panose="02020603050405020304" pitchFamily="18" charset="0"/>
                <a:cs typeface="Times New Roman" panose="02020603050405020304" pitchFamily="18" charset="0"/>
              </a:rPr>
              <a:t>Thiết bị VTĐsn VRS-631/S</a:t>
            </a:r>
            <a:endParaRPr lang="vi-VN" sz="2000" b="1" smtClean="0">
              <a:latin typeface="Times New Roman" panose="02020603050405020304" pitchFamily="18" charset="0"/>
              <a:cs typeface="Times New Roman" panose="02020603050405020304" pitchFamily="18" charset="0"/>
            </a:endParaRPr>
          </a:p>
          <a:p>
            <a:r>
              <a:rPr lang="vi-VN" sz="2000" b="1" smtClean="0">
                <a:latin typeface="Times New Roman" panose="02020603050405020304" pitchFamily="18" charset="0"/>
                <a:cs typeface="Times New Roman" panose="02020603050405020304" pitchFamily="18" charset="0"/>
              </a:rPr>
              <a:t>3.2. </a:t>
            </a:r>
            <a:r>
              <a:rPr lang="en-US" sz="2000" b="1" smtClean="0">
                <a:latin typeface="Times New Roman" panose="02020603050405020304" pitchFamily="18" charset="0"/>
                <a:cs typeface="Times New Roman" panose="02020603050405020304" pitchFamily="18" charset="0"/>
              </a:rPr>
              <a:t>Thiết bị VTĐscn VRU-812</a:t>
            </a:r>
            <a:endParaRPr lang="vi-VN" sz="2000" b="1" smtClean="0">
              <a:latin typeface="Times New Roman" panose="02020603050405020304" pitchFamily="18" charset="0"/>
              <a:cs typeface="Times New Roman" panose="02020603050405020304" pitchFamily="18" charset="0"/>
            </a:endParaRPr>
          </a:p>
          <a:p>
            <a:r>
              <a:rPr lang="vi-VN" sz="2000" b="1" smtClean="0">
                <a:latin typeface="Times New Roman" panose="02020603050405020304" pitchFamily="18" charset="0"/>
                <a:cs typeface="Times New Roman" panose="02020603050405020304" pitchFamily="18" charset="0"/>
              </a:rPr>
              <a:t>3.3. </a:t>
            </a:r>
            <a:r>
              <a:rPr lang="en-US" sz="2000" b="1" smtClean="0">
                <a:latin typeface="Times New Roman" panose="02020603050405020304" pitchFamily="18" charset="0"/>
                <a:cs typeface="Times New Roman" panose="02020603050405020304" pitchFamily="18" charset="0"/>
              </a:rPr>
              <a:t>Thiết bị liên kết đa mạng ACU-T</a:t>
            </a:r>
            <a:endParaRPr lang="en-US" sz="2000" b="1">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40570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898</TotalTime>
  <Words>1184</Words>
  <Application>Microsoft Office PowerPoint</Application>
  <PresentationFormat>On-screen Show (16:9)</PresentationFormat>
  <Paragraphs>149</Paragraphs>
  <Slides>30</Slides>
  <Notes>4</Notes>
  <HiddenSlides>0</HiddenSlides>
  <MMClips>1</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30</vt:i4>
      </vt:variant>
    </vt:vector>
  </HeadingPairs>
  <TitlesOfParts>
    <vt:vector size="32" baseType="lpstr">
      <vt:lpstr>Office Theme</vt:lpstr>
      <vt:lpstr>Bitmap Image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HAO TRAN</dc:creator>
  <cp:lastModifiedBy>Windows User</cp:lastModifiedBy>
  <cp:revision>54</cp:revision>
  <dcterms:created xsi:type="dcterms:W3CDTF">2006-08-16T00:00:00Z</dcterms:created>
  <dcterms:modified xsi:type="dcterms:W3CDTF">2019-06-12T06:21:42Z</dcterms:modified>
</cp:coreProperties>
</file>